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inimized">
    <p:restoredLeft sz="15620"/>
    <p:restoredTop sz="88305" autoAdjust="0"/>
  </p:normalViewPr>
  <p:slideViewPr>
    <p:cSldViewPr>
      <p:cViewPr varScale="1">
        <p:scale>
          <a:sx n="23" d="100"/>
          <a:sy n="23" d="100"/>
        </p:scale>
        <p:origin x="-250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C75D05-997E-4E57-BE29-B77DCF84E901}" type="datetimeFigureOut">
              <a:rPr lang="en-US" smtClean="0"/>
              <a:t>20-Feb-12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6B6D14-029A-419D-9CBB-619117EEBC5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public class User </a:t>
            </a:r>
          </a:p>
          <a:p>
            <a:r>
              <a:rPr lang="en-US" dirty="0" smtClean="0"/>
              <a:t>{ </a:t>
            </a:r>
          </a:p>
          <a:p>
            <a:r>
              <a:rPr lang="en-US" dirty="0" smtClean="0"/>
              <a:t>// User fields, including variables of type </a:t>
            </a:r>
            <a:r>
              <a:rPr lang="en-US" dirty="0" err="1" smtClean="0"/>
              <a:t>LoginInfo</a:t>
            </a:r>
            <a:r>
              <a:rPr lang="en-US" dirty="0" smtClean="0"/>
              <a:t> and </a:t>
            </a:r>
            <a:r>
              <a:rPr lang="en-US" dirty="0" err="1" smtClean="0"/>
              <a:t>UserPreferences</a:t>
            </a:r>
            <a:r>
              <a:rPr lang="en-US" dirty="0" smtClean="0"/>
              <a:t> </a:t>
            </a:r>
          </a:p>
          <a:p>
            <a:r>
              <a:rPr lang="en-US" dirty="0" smtClean="0"/>
              <a:t>// Misc user methods </a:t>
            </a:r>
          </a:p>
          <a:p>
            <a:pPr lvl="1"/>
            <a:r>
              <a:rPr lang="en-US" dirty="0" smtClean="0"/>
              <a:t>class </a:t>
            </a:r>
            <a:r>
              <a:rPr lang="en-US" dirty="0" err="1" smtClean="0"/>
              <a:t>LoginInfo</a:t>
            </a:r>
            <a:r>
              <a:rPr lang="en-US" dirty="0" smtClean="0"/>
              <a:t> </a:t>
            </a:r>
          </a:p>
          <a:p>
            <a:pPr lvl="1"/>
            <a:r>
              <a:rPr lang="en-US" dirty="0" smtClean="0"/>
              <a:t>{ </a:t>
            </a:r>
          </a:p>
          <a:p>
            <a:pPr lvl="1"/>
            <a:r>
              <a:rPr lang="en-US" dirty="0" smtClean="0"/>
              <a:t>// Login info fields </a:t>
            </a:r>
          </a:p>
          <a:p>
            <a:pPr lvl="1"/>
            <a:r>
              <a:rPr lang="en-US" dirty="0" smtClean="0"/>
              <a:t>// Login/Logout methods </a:t>
            </a:r>
          </a:p>
          <a:p>
            <a:pPr lvl="1"/>
            <a:r>
              <a:rPr lang="en-US" dirty="0" smtClean="0"/>
              <a:t>// Can access User fields/methods </a:t>
            </a:r>
          </a:p>
          <a:p>
            <a:pPr lvl="1"/>
            <a:r>
              <a:rPr lang="en-US" dirty="0" smtClean="0"/>
              <a:t>} </a:t>
            </a:r>
          </a:p>
          <a:p>
            <a:pPr lvl="3"/>
            <a:r>
              <a:rPr lang="en-US" dirty="0" smtClean="0"/>
              <a:t>class Preferences </a:t>
            </a:r>
          </a:p>
          <a:p>
            <a:pPr lvl="3"/>
            <a:r>
              <a:rPr lang="en-US" dirty="0" smtClean="0"/>
              <a:t>{ </a:t>
            </a:r>
          </a:p>
          <a:p>
            <a:pPr lvl="3"/>
            <a:r>
              <a:rPr lang="en-US" dirty="0" smtClean="0"/>
              <a:t>// User preference fields </a:t>
            </a:r>
          </a:p>
          <a:p>
            <a:pPr lvl="3"/>
            <a:r>
              <a:rPr lang="en-US" dirty="0" smtClean="0"/>
              <a:t>// Get/Set preference methods </a:t>
            </a:r>
          </a:p>
          <a:p>
            <a:pPr lvl="3"/>
            <a:r>
              <a:rPr lang="en-US" dirty="0" smtClean="0"/>
              <a:t>// Reset preferences method </a:t>
            </a:r>
          </a:p>
          <a:p>
            <a:pPr lvl="3"/>
            <a:r>
              <a:rPr lang="en-US" dirty="0" smtClean="0"/>
              <a:t>// Can access User fields/methods </a:t>
            </a:r>
          </a:p>
          <a:p>
            <a:pPr lvl="3"/>
            <a:r>
              <a:rPr lang="en-US" dirty="0" smtClean="0"/>
              <a:t>} </a:t>
            </a:r>
          </a:p>
          <a:p>
            <a:r>
              <a:rPr lang="en-US" dirty="0" smtClean="0"/>
              <a:t>} </a:t>
            </a:r>
            <a:endParaRPr lang="en-US" dirty="0"/>
          </a:p>
        </p:txBody>
      </p:sp>
      <p:sp>
        <p:nvSpPr>
          <p:cNvPr id="4" name="Slide Number Placeholder 3"/>
          <p:cNvSpPr>
            <a:spLocks noGrp="1"/>
          </p:cNvSpPr>
          <p:nvPr>
            <p:ph type="sldNum" sz="quarter" idx="10"/>
          </p:nvPr>
        </p:nvSpPr>
        <p:spPr/>
        <p:txBody>
          <a:bodyPr/>
          <a:lstStyle/>
          <a:p>
            <a:fld id="{366B6D14-029A-419D-9CBB-619117EEBC58}" type="slidenum">
              <a:rPr lang="en-US" smtClean="0"/>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public class User { </a:t>
            </a:r>
          </a:p>
          <a:p>
            <a:r>
              <a:rPr lang="en-US" dirty="0" smtClean="0"/>
              <a:t>// User fields, including variables of type </a:t>
            </a:r>
            <a:r>
              <a:rPr lang="en-US" dirty="0" err="1" smtClean="0"/>
              <a:t>LoginInfo</a:t>
            </a:r>
            <a:r>
              <a:rPr lang="en-US" dirty="0" smtClean="0"/>
              <a:t> and </a:t>
            </a:r>
            <a:r>
              <a:rPr lang="en-US" dirty="0" err="1" smtClean="0"/>
              <a:t>UserPreferences</a:t>
            </a:r>
            <a:r>
              <a:rPr lang="en-US" dirty="0" smtClean="0"/>
              <a:t> </a:t>
            </a:r>
          </a:p>
          <a:p>
            <a:r>
              <a:rPr lang="en-US" dirty="0" smtClean="0"/>
              <a:t>// Misc user methods </a:t>
            </a:r>
          </a:p>
          <a:p>
            <a:r>
              <a:rPr lang="en-US" dirty="0" smtClean="0"/>
              <a:t>class </a:t>
            </a:r>
            <a:r>
              <a:rPr lang="en-US" dirty="0" err="1" smtClean="0"/>
              <a:t>LoginInfo</a:t>
            </a:r>
            <a:r>
              <a:rPr lang="en-US" dirty="0" smtClean="0"/>
              <a:t> {} </a:t>
            </a:r>
          </a:p>
          <a:p>
            <a:r>
              <a:rPr lang="en-US" dirty="0" smtClean="0"/>
              <a:t>public static class </a:t>
            </a:r>
            <a:r>
              <a:rPr lang="en-US" dirty="0" err="1" smtClean="0"/>
              <a:t>ServerInfo</a:t>
            </a:r>
            <a:r>
              <a:rPr lang="en-US" dirty="0" smtClean="0"/>
              <a:t> {} </a:t>
            </a:r>
          </a:p>
          <a:p>
            <a:r>
              <a:rPr lang="en-US" dirty="0" smtClean="0"/>
              <a:t>{ </a:t>
            </a:r>
          </a:p>
          <a:p>
            <a:r>
              <a:rPr lang="en-US" dirty="0" smtClean="0"/>
              <a:t>// Server info applies to all instances of User </a:t>
            </a:r>
          </a:p>
          <a:p>
            <a:r>
              <a:rPr lang="en-US" dirty="0" smtClean="0"/>
              <a:t>} </a:t>
            </a:r>
          </a:p>
          <a:p>
            <a:r>
              <a:rPr lang="en-US" dirty="0" smtClean="0"/>
              <a:t>} </a:t>
            </a:r>
            <a:endParaRPr lang="en-US" dirty="0"/>
          </a:p>
        </p:txBody>
      </p:sp>
      <p:sp>
        <p:nvSpPr>
          <p:cNvPr id="4" name="Slide Number Placeholder 3"/>
          <p:cNvSpPr>
            <a:spLocks noGrp="1"/>
          </p:cNvSpPr>
          <p:nvPr>
            <p:ph type="sldNum" sz="quarter" idx="10"/>
          </p:nvPr>
        </p:nvSpPr>
        <p:spPr/>
        <p:txBody>
          <a:bodyPr/>
          <a:lstStyle/>
          <a:p>
            <a:fld id="{366B6D14-029A-419D-9CBB-619117EEBC58}" type="slidenum">
              <a:rPr lang="en-US" smtClean="0"/>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Truck </a:t>
            </a:r>
            <a:r>
              <a:rPr lang="en-US" dirty="0" err="1" smtClean="0"/>
              <a:t>getTruck</a:t>
            </a:r>
            <a:r>
              <a:rPr lang="en-US" dirty="0" smtClean="0"/>
              <a:t>() </a:t>
            </a:r>
          </a:p>
          <a:p>
            <a:r>
              <a:rPr lang="en-US" dirty="0" smtClean="0"/>
              <a:t>{ </a:t>
            </a:r>
          </a:p>
          <a:p>
            <a:r>
              <a:rPr lang="en-US" dirty="0" smtClean="0"/>
              <a:t>return new Truck() </a:t>
            </a:r>
          </a:p>
          <a:p>
            <a:r>
              <a:rPr lang="en-US" dirty="0" smtClean="0"/>
              <a:t>{ </a:t>
            </a:r>
          </a:p>
          <a:p>
            <a:r>
              <a:rPr lang="en-US" dirty="0" err="1" smtClean="0"/>
              <a:t>int</a:t>
            </a:r>
            <a:r>
              <a:rPr lang="en-US" dirty="0" smtClean="0"/>
              <a:t> mpg = 3; </a:t>
            </a:r>
          </a:p>
          <a:p>
            <a:r>
              <a:rPr lang="en-US" dirty="0" smtClean="0"/>
              <a:t>void start() { /* start implementation */ } </a:t>
            </a:r>
          </a:p>
          <a:p>
            <a:r>
              <a:rPr lang="en-US" dirty="0" smtClean="0"/>
              <a:t>void stop() { /* stop implementation */ } </a:t>
            </a:r>
          </a:p>
          <a:p>
            <a:r>
              <a:rPr lang="en-US" dirty="0" smtClean="0"/>
              <a:t>}; </a:t>
            </a:r>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366B6D14-029A-419D-9CBB-619117EEBC58}" type="slidenum">
              <a:rPr lang="en-US" smtClean="0"/>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Button </a:t>
            </a:r>
            <a:r>
              <a:rPr lang="en-US" dirty="0" err="1" smtClean="0"/>
              <a:t>aButton</a:t>
            </a:r>
            <a:r>
              <a:rPr lang="en-US" dirty="0" smtClean="0"/>
              <a:t> = (Button) </a:t>
            </a:r>
            <a:r>
              <a:rPr lang="en-US" dirty="0" err="1" smtClean="0"/>
              <a:t>findViewById</a:t>
            </a:r>
            <a:r>
              <a:rPr lang="en-US" dirty="0" smtClean="0"/>
              <a:t>(</a:t>
            </a:r>
            <a:r>
              <a:rPr lang="en-US" dirty="0" err="1" smtClean="0"/>
              <a:t>R.id.MyButton</a:t>
            </a:r>
            <a:r>
              <a:rPr lang="en-US" dirty="0" smtClean="0"/>
              <a:t>); </a:t>
            </a:r>
          </a:p>
          <a:p>
            <a:r>
              <a:rPr lang="en-US" dirty="0" err="1" smtClean="0"/>
              <a:t>aButton.setOnClickListener</a:t>
            </a:r>
            <a:r>
              <a:rPr lang="en-US" dirty="0" smtClean="0"/>
              <a:t>(new </a:t>
            </a:r>
            <a:r>
              <a:rPr lang="en-US" dirty="0" err="1" smtClean="0"/>
              <a:t>View.OnClickListener</a:t>
            </a:r>
            <a:r>
              <a:rPr lang="en-US" dirty="0" smtClean="0"/>
              <a:t>() { </a:t>
            </a:r>
          </a:p>
          <a:p>
            <a:r>
              <a:rPr lang="en-US" dirty="0" smtClean="0"/>
              <a:t>public void </a:t>
            </a:r>
            <a:r>
              <a:rPr lang="en-US" dirty="0" err="1" smtClean="0"/>
              <a:t>onClick</a:t>
            </a:r>
            <a:r>
              <a:rPr lang="en-US" dirty="0" smtClean="0"/>
              <a:t>(View v) { </a:t>
            </a:r>
          </a:p>
          <a:p>
            <a:r>
              <a:rPr lang="en-US" dirty="0" smtClean="0"/>
              <a:t>// User clicked my button, do something here! </a:t>
            </a:r>
          </a:p>
          <a:p>
            <a:r>
              <a:rPr lang="en-US" dirty="0" smtClean="0"/>
              <a:t>} </a:t>
            </a:r>
          </a:p>
          <a:p>
            <a:r>
              <a:rPr lang="en-US" dirty="0" smtClean="0"/>
              <a:t>}); </a:t>
            </a:r>
            <a:endParaRPr lang="en-US" dirty="0"/>
          </a:p>
        </p:txBody>
      </p:sp>
      <p:sp>
        <p:nvSpPr>
          <p:cNvPr id="4" name="Slide Number Placeholder 3"/>
          <p:cNvSpPr>
            <a:spLocks noGrp="1"/>
          </p:cNvSpPr>
          <p:nvPr>
            <p:ph type="sldNum" sz="quarter" idx="10"/>
          </p:nvPr>
        </p:nvSpPr>
        <p:spPr/>
        <p:txBody>
          <a:bodyPr/>
          <a:lstStyle/>
          <a:p>
            <a:fld id="{366B6D14-029A-419D-9CBB-619117EEBC58}" type="slidenum">
              <a:rPr lang="en-US" smtClean="0"/>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Button[] buttons = </a:t>
            </a:r>
            <a:r>
              <a:rPr lang="en-US" dirty="0" err="1" smtClean="0"/>
              <a:t>getAllOneHundredButtonsAsArray</a:t>
            </a:r>
            <a:r>
              <a:rPr lang="en-US" dirty="0" smtClean="0"/>
              <a:t>(); </a:t>
            </a:r>
          </a:p>
          <a:p>
            <a:r>
              <a:rPr lang="en-US" dirty="0" smtClean="0"/>
              <a:t>for (Button </a:t>
            </a:r>
            <a:r>
              <a:rPr lang="en-US" dirty="0" err="1" smtClean="0"/>
              <a:t>button</a:t>
            </a:r>
            <a:r>
              <a:rPr lang="en-US" dirty="0" smtClean="0"/>
              <a:t> : buttons) { </a:t>
            </a:r>
          </a:p>
          <a:p>
            <a:r>
              <a:rPr lang="en-US" dirty="0" err="1" smtClean="0"/>
              <a:t>button.setOnClickListener</a:t>
            </a:r>
            <a:r>
              <a:rPr lang="en-US" dirty="0" smtClean="0"/>
              <a:t>(new </a:t>
            </a:r>
            <a:r>
              <a:rPr lang="en-US" dirty="0" err="1" smtClean="0"/>
              <a:t>View.OnClickListener</a:t>
            </a:r>
            <a:r>
              <a:rPr lang="en-US" dirty="0" smtClean="0"/>
              <a:t>() { </a:t>
            </a:r>
          </a:p>
          <a:p>
            <a:r>
              <a:rPr lang="en-US" dirty="0" smtClean="0"/>
              <a:t>public void </a:t>
            </a:r>
            <a:r>
              <a:rPr lang="en-US" dirty="0" err="1" smtClean="0"/>
              <a:t>onClick</a:t>
            </a:r>
            <a:r>
              <a:rPr lang="en-US" dirty="0" smtClean="0"/>
              <a:t>(View v) { </a:t>
            </a:r>
          </a:p>
          <a:p>
            <a:r>
              <a:rPr lang="en-US" dirty="0" err="1" smtClean="0"/>
              <a:t>showToast</a:t>
            </a:r>
            <a:r>
              <a:rPr lang="en-US" dirty="0" smtClean="0"/>
              <a:t>(</a:t>
            </a:r>
            <a:r>
              <a:rPr lang="en-US" dirty="0" err="1" smtClean="0"/>
              <a:t>v.getText</a:t>
            </a:r>
            <a:r>
              <a:rPr lang="en-US" dirty="0" smtClean="0"/>
              <a:t>()); </a:t>
            </a:r>
          </a:p>
          <a:p>
            <a:r>
              <a:rPr lang="en-US" dirty="0" smtClean="0"/>
              <a:t>} </a:t>
            </a:r>
          </a:p>
          <a:p>
            <a:r>
              <a:rPr lang="en-US" dirty="0" smtClean="0"/>
              <a:t>}); </a:t>
            </a:r>
          </a:p>
          <a:p>
            <a:r>
              <a:rPr lang="en-US" dirty="0" smtClean="0"/>
              <a:t>} </a:t>
            </a:r>
          </a:p>
          <a:p>
            <a:endParaRPr lang="en-US" dirty="0"/>
          </a:p>
        </p:txBody>
      </p:sp>
      <p:sp>
        <p:nvSpPr>
          <p:cNvPr id="4" name="Slide Number Placeholder 3"/>
          <p:cNvSpPr>
            <a:spLocks noGrp="1"/>
          </p:cNvSpPr>
          <p:nvPr>
            <p:ph type="sldNum" sz="quarter" idx="10"/>
          </p:nvPr>
        </p:nvSpPr>
        <p:spPr/>
        <p:txBody>
          <a:bodyPr/>
          <a:lstStyle/>
          <a:p>
            <a:fld id="{366B6D14-029A-419D-9CBB-619117EEBC58}"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901E61-DF6E-4C4F-BD28-9C4C5AE8CC99}" type="datetimeFigureOut">
              <a:rPr lang="en-US" smtClean="0"/>
              <a:t>20-Feb-12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901E61-DF6E-4C4F-BD28-9C4C5AE8CC99}" type="datetimeFigureOut">
              <a:rPr lang="en-US" smtClean="0"/>
              <a:t>20-Feb-12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901E61-DF6E-4C4F-BD28-9C4C5AE8CC99}" type="datetimeFigureOut">
              <a:rPr lang="en-US" smtClean="0"/>
              <a:t>20-Feb-12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901E61-DF6E-4C4F-BD28-9C4C5AE8CC99}" type="datetimeFigureOut">
              <a:rPr lang="en-US" smtClean="0"/>
              <a:t>20-Feb-12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901E61-DF6E-4C4F-BD28-9C4C5AE8CC99}" type="datetimeFigureOut">
              <a:rPr lang="en-US" smtClean="0"/>
              <a:t>20-Feb-12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901E61-DF6E-4C4F-BD28-9C4C5AE8CC99}" type="datetimeFigureOut">
              <a:rPr lang="en-US" smtClean="0"/>
              <a:t>20-Feb-12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901E61-DF6E-4C4F-BD28-9C4C5AE8CC99}" type="datetimeFigureOut">
              <a:rPr lang="en-US" smtClean="0"/>
              <a:t>20-Feb-12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901E61-DF6E-4C4F-BD28-9C4C5AE8CC99}" type="datetimeFigureOut">
              <a:rPr lang="en-US" smtClean="0"/>
              <a:t>20-Feb-12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901E61-DF6E-4C4F-BD28-9C4C5AE8CC99}" type="datetimeFigureOut">
              <a:rPr lang="en-US" smtClean="0"/>
              <a:t>20-Feb-12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901E61-DF6E-4C4F-BD28-9C4C5AE8CC99}" type="datetimeFigureOut">
              <a:rPr lang="en-US" smtClean="0"/>
              <a:t>20-Feb-12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901E61-DF6E-4C4F-BD28-9C4C5AE8CC99}" type="datetimeFigureOut">
              <a:rPr lang="en-US" smtClean="0"/>
              <a:t>20-Feb-12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D1A478-927A-451F-B63E-C9E39058ADF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901E61-DF6E-4C4F-BD28-9C4C5AE8CC99}" type="datetimeFigureOut">
              <a:rPr lang="en-US" smtClean="0"/>
              <a:t>20-Feb-12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D1A478-927A-451F-B63E-C9E39058ADF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developer.android.com/reference/android/content/res/Resources.html" TargetMode="External"/><Relationship Id="rId3" Type="http://schemas.openxmlformats.org/officeDocument/2006/relationships/hyperlink" Target="http://developer.android.com/reference/android/app/Instrumentation.html" TargetMode="External"/><Relationship Id="rId7" Type="http://schemas.openxmlformats.org/officeDocument/2006/relationships/hyperlink" Target="http://developer.android.com/reference/android/os/Looper.html" TargetMode="External"/><Relationship Id="rId2" Type="http://schemas.openxmlformats.org/officeDocument/2006/relationships/hyperlink" Target="http://developer.android.com/reference/android/content/res/Resources.Theme.html" TargetMode="External"/><Relationship Id="rId1" Type="http://schemas.openxmlformats.org/officeDocument/2006/relationships/slideLayout" Target="../slideLayouts/slideLayout2.xml"/><Relationship Id="rId6" Type="http://schemas.openxmlformats.org/officeDocument/2006/relationships/hyperlink" Target="http://developer.android.com/reference/android/content/ContentResolver.html" TargetMode="External"/><Relationship Id="rId5" Type="http://schemas.openxmlformats.org/officeDocument/2006/relationships/hyperlink" Target="http://developer.android.com/reference/java/lang/ClassLoader.html" TargetMode="External"/><Relationship Id="rId4" Type="http://schemas.openxmlformats.org/officeDocument/2006/relationships/hyperlink" Target="http://developer.android.com/reference/android/content/pm/ApplicationInfo.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Java for android Development</a:t>
            </a:r>
            <a:endParaRPr lang="en-US" dirty="0"/>
          </a:p>
        </p:txBody>
      </p:sp>
      <p:sp>
        <p:nvSpPr>
          <p:cNvPr id="3" name="Subtitle 2"/>
          <p:cNvSpPr>
            <a:spLocks noGrp="1"/>
          </p:cNvSpPr>
          <p:nvPr>
            <p:ph type="subTitle" idx="1"/>
          </p:nvPr>
        </p:nvSpPr>
        <p:spPr/>
        <p:txBody>
          <a:bodyPr/>
          <a:lstStyle/>
          <a:p>
            <a:r>
              <a:rPr lang="en-US" dirty="0" err="1" smtClean="0"/>
              <a:t>Nasrullah</a:t>
            </a:r>
            <a:r>
              <a:rPr lang="en-US" dirty="0" smtClean="0"/>
              <a:t> Khan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p:spPr>
        <p:txBody>
          <a:bodyPr/>
          <a:lstStyle/>
          <a:p>
            <a:r>
              <a:rPr lang="en-US" dirty="0" smtClean="0"/>
              <a:t>How to show a Dialog in Android</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Autofit/>
          </a:bodyPr>
          <a:lstStyle/>
          <a:p>
            <a:pPr marL="514350" indent="-514350" algn="just">
              <a:buFont typeface="+mj-lt"/>
              <a:buAutoNum type="arabicPeriod"/>
            </a:pPr>
            <a:r>
              <a:rPr lang="en-US" sz="3600" b="1" dirty="0" smtClean="0">
                <a:solidFill>
                  <a:schemeClr val="accent2">
                    <a:lumMod val="50000"/>
                  </a:schemeClr>
                </a:solidFill>
              </a:rPr>
              <a:t>Create the Dialog (for example, using an </a:t>
            </a:r>
            <a:r>
              <a:rPr lang="en-US" sz="3600" b="1" dirty="0" err="1" smtClean="0">
                <a:solidFill>
                  <a:schemeClr val="accent2">
                    <a:lumMod val="50000"/>
                  </a:schemeClr>
                </a:solidFill>
              </a:rPr>
              <a:t>AlertDialog.Builder</a:t>
            </a:r>
            <a:r>
              <a:rPr lang="en-US" sz="3600" b="1" dirty="0" smtClean="0">
                <a:solidFill>
                  <a:schemeClr val="accent2">
                    <a:lumMod val="50000"/>
                  </a:schemeClr>
                </a:solidFill>
              </a:rPr>
              <a:t>), and then call the newly created Dialog's show() method.</a:t>
            </a:r>
          </a:p>
          <a:p>
            <a:pPr marL="514350" indent="-514350" algn="just">
              <a:buFont typeface="+mj-lt"/>
              <a:buAutoNum type="arabicPeriod"/>
            </a:pPr>
            <a:r>
              <a:rPr lang="en-US" sz="3600" b="1" dirty="0" smtClean="0">
                <a:solidFill>
                  <a:srgbClr val="0070C0"/>
                </a:solidFill>
              </a:rPr>
              <a:t>Call the Activity's </a:t>
            </a:r>
            <a:r>
              <a:rPr lang="en-US" sz="3600" b="1" dirty="0" err="1" smtClean="0">
                <a:solidFill>
                  <a:srgbClr val="0070C0"/>
                </a:solidFill>
              </a:rPr>
              <a:t>showDialog</a:t>
            </a:r>
            <a:r>
              <a:rPr lang="en-US" sz="3600" b="1" dirty="0" smtClean="0">
                <a:solidFill>
                  <a:srgbClr val="0070C0"/>
                </a:solidFill>
              </a:rPr>
              <a:t>() method, passing in an </a:t>
            </a:r>
            <a:r>
              <a:rPr lang="en-US" sz="3600" b="1" dirty="0" err="1" smtClean="0">
                <a:solidFill>
                  <a:srgbClr val="0070C0"/>
                </a:solidFill>
              </a:rPr>
              <a:t>int</a:t>
            </a:r>
            <a:r>
              <a:rPr lang="en-US" sz="3600" b="1" dirty="0" smtClean="0">
                <a:solidFill>
                  <a:srgbClr val="0070C0"/>
                </a:solidFill>
              </a:rPr>
              <a:t> that uniquely defines what sort of Dialog you want to build. Then override </a:t>
            </a:r>
            <a:r>
              <a:rPr lang="en-US" sz="3600" b="1" dirty="0" err="1" smtClean="0">
                <a:solidFill>
                  <a:srgbClr val="0070C0"/>
                </a:solidFill>
              </a:rPr>
              <a:t>onCreateDialog</a:t>
            </a:r>
            <a:r>
              <a:rPr lang="en-US" sz="3600" b="1" dirty="0" smtClean="0">
                <a:solidFill>
                  <a:srgbClr val="0070C0"/>
                </a:solidFill>
              </a:rPr>
              <a:t>() to actually build the Dialog, and Android will display it for you.</a:t>
            </a:r>
            <a:endParaRPr lang="en-US" sz="3600" b="1" dirty="0">
              <a:solidFill>
                <a:srgbClr val="0070C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Reasons to use </a:t>
            </a:r>
            <a:r>
              <a:rPr lang="en-US" dirty="0" err="1" smtClean="0"/>
              <a:t>Activity.showDialog</a:t>
            </a:r>
            <a:endParaRPr lang="en-US" dirty="0"/>
          </a:p>
        </p:txBody>
      </p:sp>
      <p:sp>
        <p:nvSpPr>
          <p:cNvPr id="3" name="Content Placeholder 2"/>
          <p:cNvSpPr>
            <a:spLocks noGrp="1"/>
          </p:cNvSpPr>
          <p:nvPr>
            <p:ph idx="1"/>
          </p:nvPr>
        </p:nvSpPr>
        <p:spPr>
          <a:xfrm>
            <a:off x="457200" y="1066800"/>
            <a:ext cx="8229600" cy="5059363"/>
          </a:xfrm>
        </p:spPr>
        <p:txBody>
          <a:bodyPr>
            <a:normAutofit fontScale="92500" lnSpcReduction="20000"/>
          </a:bodyPr>
          <a:lstStyle/>
          <a:p>
            <a:r>
              <a:rPr lang="en-US" dirty="0" smtClean="0"/>
              <a:t>The API docs for </a:t>
            </a:r>
            <a:r>
              <a:rPr lang="en-US" dirty="0" err="1" smtClean="0"/>
              <a:t>Activity.showDialog</a:t>
            </a:r>
            <a:r>
              <a:rPr lang="en-US" dirty="0" smtClean="0"/>
              <a:t> say that the Dialog is "managed" by the Activity which I suppose provides some benefit? But this is also true if you use the </a:t>
            </a:r>
            <a:r>
              <a:rPr lang="en-US" dirty="0" err="1" smtClean="0"/>
              <a:t>AlertDialog.Builder</a:t>
            </a:r>
            <a:r>
              <a:rPr lang="en-US" dirty="0" smtClean="0"/>
              <a:t>, I would think, because you pass in this as an argument to the Builder's constructor. </a:t>
            </a:r>
          </a:p>
          <a:p>
            <a:r>
              <a:rPr lang="en-US" dirty="0" smtClean="0"/>
              <a:t>If your Activity is going to show the same (or a very similar) Dialog several times, this option creates it only once, instead of creating a new one each time, thus putting less strain on the system as far as allocating space for new objects, garbage collection, etc.</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Context class in Android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Context has a lot of functions, but as a developer, you primarily use it to load and access application resources.</a:t>
            </a:r>
          </a:p>
          <a:p>
            <a:endParaRPr lang="en-US" dirty="0"/>
          </a:p>
          <a:p>
            <a:r>
              <a:rPr lang="en-US" dirty="0" smtClean="0"/>
              <a:t>You can think of Context, like the end-user-interface that will use that code. When you are in a class you can know based on Context if you have visual screen(Activity), or a running service(Service).</a:t>
            </a:r>
          </a:p>
          <a:p>
            <a:r>
              <a:rPr lang="en-US" dirty="0" smtClean="0"/>
              <a:t>To compare against some other programming example, you can think of Context is equal to Console App, GUI App, or even Applet.</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55000" lnSpcReduction="20000"/>
          </a:bodyPr>
          <a:lstStyle/>
          <a:p>
            <a:r>
              <a:rPr lang="en-US" b="1" u="sng" dirty="0" smtClean="0"/>
              <a:t>Context object also provides access to:</a:t>
            </a:r>
          </a:p>
          <a:p>
            <a:r>
              <a:rPr lang="en-US" dirty="0" smtClean="0"/>
              <a:t>API for working with database files (not DB functionality!)</a:t>
            </a:r>
          </a:p>
          <a:p>
            <a:r>
              <a:rPr lang="en-US" dirty="0" smtClean="0"/>
              <a:t>API for working with files and directories</a:t>
            </a:r>
          </a:p>
          <a:p>
            <a:r>
              <a:rPr lang="en-US" dirty="0" smtClean="0"/>
              <a:t>API for working with permissions</a:t>
            </a:r>
          </a:p>
          <a:p>
            <a:r>
              <a:rPr lang="en-US" dirty="0" smtClean="0"/>
              <a:t>API for binding to services and starting/stopping them</a:t>
            </a:r>
          </a:p>
          <a:p>
            <a:r>
              <a:rPr lang="en-US" dirty="0" smtClean="0"/>
              <a:t>API for working with cache</a:t>
            </a:r>
          </a:p>
          <a:p>
            <a:r>
              <a:rPr lang="en-US" dirty="0" smtClean="0"/>
              <a:t>API for working with OBBs</a:t>
            </a:r>
          </a:p>
          <a:p>
            <a:r>
              <a:rPr lang="en-US" dirty="0" smtClean="0"/>
              <a:t>API for getting strings and formatted text from package resources</a:t>
            </a:r>
          </a:p>
          <a:p>
            <a:r>
              <a:rPr lang="en-US" dirty="0" smtClean="0"/>
              <a:t>API for getting various data relevant to the current package</a:t>
            </a:r>
          </a:p>
          <a:p>
            <a:r>
              <a:rPr lang="en-US" dirty="0" smtClean="0"/>
              <a:t>API for working with the current Theme (see </a:t>
            </a:r>
            <a:r>
              <a:rPr lang="en-US" dirty="0" err="1" smtClean="0">
                <a:hlinkClick r:id="rId2"/>
              </a:rPr>
              <a:t>Resources.Theme</a:t>
            </a:r>
            <a:r>
              <a:rPr lang="en-US" dirty="0" smtClean="0"/>
              <a:t>)</a:t>
            </a:r>
          </a:p>
          <a:p>
            <a:r>
              <a:rPr lang="en-US" dirty="0" smtClean="0"/>
              <a:t>Method for retrieving system services (all …Managers are retrieved through it)</a:t>
            </a:r>
          </a:p>
          <a:p>
            <a:r>
              <a:rPr lang="en-US" dirty="0" smtClean="0"/>
              <a:t>API for handling broadcasts</a:t>
            </a:r>
          </a:p>
          <a:p>
            <a:r>
              <a:rPr lang="en-US" dirty="0" smtClean="0"/>
              <a:t>API for starting and stopping activities</a:t>
            </a:r>
          </a:p>
          <a:p>
            <a:r>
              <a:rPr lang="en-US" dirty="0" smtClean="0"/>
              <a:t>Method for starting </a:t>
            </a:r>
            <a:r>
              <a:rPr lang="en-US" dirty="0">
                <a:hlinkClick r:id="rId3"/>
              </a:rPr>
              <a:t>Instrumentation</a:t>
            </a:r>
            <a:r>
              <a:rPr lang="en-US" dirty="0" smtClean="0"/>
              <a:t> object</a:t>
            </a:r>
          </a:p>
          <a:p>
            <a:r>
              <a:rPr lang="en-US" dirty="0" err="1" smtClean="0">
                <a:hlinkClick r:id="rId4"/>
              </a:rPr>
              <a:t>ApplicationInfo</a:t>
            </a:r>
            <a:r>
              <a:rPr lang="en-US" dirty="0" smtClean="0"/>
              <a:t> object for the application</a:t>
            </a:r>
          </a:p>
          <a:p>
            <a:r>
              <a:rPr lang="en-US" dirty="0" smtClean="0"/>
              <a:t>Context object associated with the current application process</a:t>
            </a:r>
          </a:p>
          <a:p>
            <a:r>
              <a:rPr lang="en-US" dirty="0" err="1" smtClean="0">
                <a:hlinkClick r:id="rId5"/>
              </a:rPr>
              <a:t>ClassLoader</a:t>
            </a:r>
            <a:r>
              <a:rPr lang="en-US" dirty="0" smtClean="0"/>
              <a:t> object associated with the package</a:t>
            </a:r>
          </a:p>
          <a:p>
            <a:r>
              <a:rPr lang="en-US" dirty="0" err="1" smtClean="0">
                <a:hlinkClick r:id="rId6"/>
              </a:rPr>
              <a:t>ContentResolver</a:t>
            </a:r>
            <a:r>
              <a:rPr lang="en-US" dirty="0" smtClean="0"/>
              <a:t> object associated with the package</a:t>
            </a:r>
          </a:p>
          <a:p>
            <a:r>
              <a:rPr lang="en-US" dirty="0" err="1" smtClean="0">
                <a:hlinkClick r:id="rId7"/>
              </a:rPr>
              <a:t>Looper</a:t>
            </a:r>
            <a:r>
              <a:rPr lang="en-US" dirty="0" smtClean="0"/>
              <a:t> object associated with the main thread of the current process</a:t>
            </a:r>
          </a:p>
          <a:p>
            <a:r>
              <a:rPr lang="en-US" dirty="0" smtClean="0">
                <a:hlinkClick r:id="rId8"/>
              </a:rPr>
              <a:t>Resources</a:t>
            </a:r>
            <a:r>
              <a:rPr lang="en-US" dirty="0" smtClean="0"/>
              <a:t> object associated with the package</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600" b="1" dirty="0" smtClean="0"/>
              <a:t>Using </a:t>
            </a:r>
            <a:r>
              <a:rPr lang="en-US" sz="3600" b="1" dirty="0" err="1" smtClean="0"/>
              <a:t>instanceof</a:t>
            </a:r>
            <a:r>
              <a:rPr lang="en-US" sz="3600" b="1" dirty="0" smtClean="0"/>
              <a:t> in Android Development</a:t>
            </a:r>
            <a:endParaRPr lang="en-US" sz="3600" dirty="0"/>
          </a:p>
        </p:txBody>
      </p:sp>
      <p:sp>
        <p:nvSpPr>
          <p:cNvPr id="3" name="Content Placeholder 2"/>
          <p:cNvSpPr>
            <a:spLocks noGrp="1"/>
          </p:cNvSpPr>
          <p:nvPr>
            <p:ph idx="1"/>
          </p:nvPr>
        </p:nvSpPr>
        <p:spPr>
          <a:xfrm>
            <a:off x="457200" y="990600"/>
            <a:ext cx="8229600" cy="5135563"/>
          </a:xfrm>
        </p:spPr>
        <p:txBody>
          <a:bodyPr>
            <a:normAutofit lnSpcReduction="10000"/>
          </a:bodyPr>
          <a:lstStyle/>
          <a:p>
            <a:pPr algn="just"/>
            <a:r>
              <a:rPr lang="en-US" dirty="0" smtClean="0"/>
              <a:t>the classes such as Button, </a:t>
            </a:r>
            <a:r>
              <a:rPr lang="en-US" dirty="0" err="1" smtClean="0"/>
              <a:t>TextView</a:t>
            </a:r>
            <a:r>
              <a:rPr lang="en-US" dirty="0" smtClean="0"/>
              <a:t>, and </a:t>
            </a:r>
            <a:r>
              <a:rPr lang="en-US" dirty="0" err="1" smtClean="0"/>
              <a:t>CheckBox</a:t>
            </a:r>
            <a:r>
              <a:rPr lang="en-US" dirty="0" smtClean="0"/>
              <a:t>, which represent different types of user interface controls, are all derived from the same parent class: View. Therefore, if you wanted to create a method that took a View parameter, but had different behavior depending upon the specific type of control, you could use the </a:t>
            </a:r>
            <a:r>
              <a:rPr lang="en-US" dirty="0" err="1" smtClean="0"/>
              <a:t>instanceof</a:t>
            </a:r>
            <a:r>
              <a:rPr lang="en-US" dirty="0" smtClean="0"/>
              <a:t> mechanism to check the incoming parameter and determine exactly what kind of view control had been passed in.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pPr>
              <a:buNone/>
            </a:pPr>
            <a:r>
              <a:rPr lang="en-US" dirty="0" smtClean="0"/>
              <a:t>void </a:t>
            </a:r>
            <a:r>
              <a:rPr lang="en-US" dirty="0" err="1" smtClean="0"/>
              <a:t>checkforTextView</a:t>
            </a:r>
            <a:r>
              <a:rPr lang="en-US" dirty="0" smtClean="0"/>
              <a:t>(View v) </a:t>
            </a:r>
          </a:p>
          <a:p>
            <a:pPr lvl="1">
              <a:buNone/>
            </a:pPr>
            <a:r>
              <a:rPr lang="en-US" dirty="0" smtClean="0"/>
              <a:t>{ </a:t>
            </a:r>
          </a:p>
          <a:p>
            <a:pPr lvl="1">
              <a:buNone/>
            </a:pPr>
            <a:r>
              <a:rPr lang="en-US" dirty="0" smtClean="0"/>
              <a:t>if(v </a:t>
            </a:r>
            <a:r>
              <a:rPr lang="en-US" dirty="0" err="1" smtClean="0"/>
              <a:t>instanceof</a:t>
            </a:r>
            <a:r>
              <a:rPr lang="en-US" dirty="0" smtClean="0"/>
              <a:t> </a:t>
            </a:r>
            <a:r>
              <a:rPr lang="en-US" dirty="0" err="1" smtClean="0"/>
              <a:t>TextView</a:t>
            </a:r>
            <a:r>
              <a:rPr lang="en-US" dirty="0" smtClean="0"/>
              <a:t>) </a:t>
            </a:r>
          </a:p>
          <a:p>
            <a:pPr lvl="3">
              <a:buNone/>
            </a:pPr>
            <a:r>
              <a:rPr lang="en-US" dirty="0" smtClean="0">
                <a:solidFill>
                  <a:srgbClr val="00B050"/>
                </a:solidFill>
              </a:rPr>
              <a:t>{ </a:t>
            </a:r>
          </a:p>
          <a:p>
            <a:pPr lvl="2">
              <a:buNone/>
            </a:pPr>
            <a:r>
              <a:rPr lang="en-US" dirty="0" smtClean="0">
                <a:solidFill>
                  <a:srgbClr val="00B050"/>
                </a:solidFill>
              </a:rPr>
              <a:t>// This is a </a:t>
            </a:r>
            <a:r>
              <a:rPr lang="en-US" dirty="0" err="1" smtClean="0">
                <a:solidFill>
                  <a:srgbClr val="00B050"/>
                </a:solidFill>
              </a:rPr>
              <a:t>TextView</a:t>
            </a:r>
            <a:r>
              <a:rPr lang="en-US" dirty="0" smtClean="0">
                <a:solidFill>
                  <a:srgbClr val="00B050"/>
                </a:solidFill>
              </a:rPr>
              <a:t> control </a:t>
            </a:r>
          </a:p>
          <a:p>
            <a:pPr lvl="2">
              <a:buNone/>
            </a:pPr>
            <a:r>
              <a:rPr lang="en-US" dirty="0" smtClean="0">
                <a:solidFill>
                  <a:srgbClr val="00B050"/>
                </a:solidFill>
              </a:rPr>
              <a:t>       }         </a:t>
            </a:r>
            <a:r>
              <a:rPr lang="en-US" dirty="0" smtClean="0"/>
              <a:t>else </a:t>
            </a:r>
          </a:p>
          <a:p>
            <a:pPr lvl="5">
              <a:buNone/>
            </a:pPr>
            <a:r>
              <a:rPr lang="en-US" dirty="0" smtClean="0">
                <a:solidFill>
                  <a:srgbClr val="FF0000"/>
                </a:solidFill>
              </a:rPr>
              <a:t>{ </a:t>
            </a:r>
          </a:p>
          <a:p>
            <a:pPr lvl="3">
              <a:buNone/>
            </a:pPr>
            <a:r>
              <a:rPr lang="en-US" dirty="0" smtClean="0">
                <a:solidFill>
                  <a:srgbClr val="FF0000"/>
                </a:solidFill>
              </a:rPr>
              <a:t>// This is not a </a:t>
            </a:r>
            <a:r>
              <a:rPr lang="en-US" dirty="0" err="1" smtClean="0">
                <a:solidFill>
                  <a:srgbClr val="FF0000"/>
                </a:solidFill>
              </a:rPr>
              <a:t>TextView</a:t>
            </a:r>
            <a:r>
              <a:rPr lang="en-US" dirty="0" smtClean="0">
                <a:solidFill>
                  <a:srgbClr val="FF0000"/>
                </a:solidFill>
              </a:rPr>
              <a:t> control </a:t>
            </a:r>
          </a:p>
          <a:p>
            <a:pPr lvl="3">
              <a:buNone/>
            </a:pPr>
            <a:r>
              <a:rPr lang="en-US" dirty="0" smtClean="0">
                <a:solidFill>
                  <a:srgbClr val="FF0000"/>
                </a:solidFill>
              </a:rPr>
              <a:t>		        } </a:t>
            </a:r>
          </a:p>
          <a:p>
            <a:pPr>
              <a:buNone/>
            </a:pPr>
            <a:r>
              <a:rPr lang="en-US" dirty="0" smtClean="0">
                <a:solidFill>
                  <a:srgbClr val="FF0000"/>
                </a:solidFill>
              </a:rPr>
              <a:t>     </a:t>
            </a:r>
          </a:p>
          <a:p>
            <a:pPr>
              <a:buNone/>
            </a:pPr>
            <a:r>
              <a:rPr lang="en-US" dirty="0"/>
              <a:t> </a:t>
            </a:r>
            <a:r>
              <a:rPr lang="en-US" dirty="0" smtClean="0"/>
              <a:t>      </a:t>
            </a:r>
          </a:p>
          <a:p>
            <a:pPr>
              <a:buNone/>
            </a:pPr>
            <a:r>
              <a:rPr lang="en-US" dirty="0"/>
              <a:t> </a:t>
            </a:r>
            <a:r>
              <a:rPr lang="en-US" dirty="0" smtClean="0"/>
              <a:t>    }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dirty="0" smtClean="0"/>
              <a:t>Inner classes</a:t>
            </a:r>
            <a:endParaRPr lang="en-US" dirty="0"/>
          </a:p>
        </p:txBody>
      </p:sp>
      <p:sp>
        <p:nvSpPr>
          <p:cNvPr id="3" name="Content Placeholder 2"/>
          <p:cNvSpPr>
            <a:spLocks noGrp="1"/>
          </p:cNvSpPr>
          <p:nvPr>
            <p:ph idx="1"/>
          </p:nvPr>
        </p:nvSpPr>
        <p:spPr>
          <a:xfrm>
            <a:off x="152400" y="838200"/>
            <a:ext cx="8839200" cy="5791200"/>
          </a:xfrm>
        </p:spPr>
        <p:txBody>
          <a:bodyPr>
            <a:normAutofit fontScale="92500" lnSpcReduction="10000"/>
          </a:bodyPr>
          <a:lstStyle/>
          <a:p>
            <a:r>
              <a:rPr lang="en-US" b="1" dirty="0" smtClean="0">
                <a:solidFill>
                  <a:srgbClr val="FFC000"/>
                </a:solidFill>
              </a:rPr>
              <a:t>Nested classes are called inner classes</a:t>
            </a:r>
          </a:p>
          <a:p>
            <a:r>
              <a:rPr lang="en-US" dirty="0" smtClean="0"/>
              <a:t>You can also create nested classes in order to clearly encapsulate and define subordinate objects that only matter in the context of the outer class,</a:t>
            </a:r>
          </a:p>
          <a:p>
            <a:r>
              <a:rPr lang="en-US" b="1" dirty="0" smtClean="0">
                <a:solidFill>
                  <a:srgbClr val="0070C0"/>
                </a:solidFill>
              </a:rPr>
              <a:t>Inner classes can have all the features of a regular class, but their scope is limited. Inner classes have another benefit: they have full access to the class in which they are nested—this feature makes inner classes perfect for implementing adapter functionality like </a:t>
            </a:r>
            <a:r>
              <a:rPr lang="en-US" b="1" dirty="0" err="1" smtClean="0">
                <a:solidFill>
                  <a:srgbClr val="0070C0"/>
                </a:solidFill>
              </a:rPr>
              <a:t>iterators</a:t>
            </a:r>
            <a:r>
              <a:rPr lang="en-US" b="1" dirty="0" smtClean="0">
                <a:solidFill>
                  <a:srgbClr val="0070C0"/>
                </a:solidFill>
              </a:rPr>
              <a:t>.</a:t>
            </a:r>
          </a:p>
          <a:p>
            <a:r>
              <a:rPr lang="en-US" b="1" dirty="0" smtClean="0">
                <a:solidFill>
                  <a:srgbClr val="00B050"/>
                </a:solidFill>
              </a:rPr>
              <a:t>inner classes really only exist to help the developer organize code</a:t>
            </a:r>
            <a:endParaRPr lang="en-US" b="1" dirty="0">
              <a:solidFill>
                <a:srgbClr val="00B05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Using static Nested Classes</a:t>
            </a:r>
            <a:endParaRPr lang="en-US" dirty="0"/>
          </a:p>
        </p:txBody>
      </p:sp>
      <p:sp>
        <p:nvSpPr>
          <p:cNvPr id="3" name="Content Placeholder 2"/>
          <p:cNvSpPr>
            <a:spLocks noGrp="1"/>
          </p:cNvSpPr>
          <p:nvPr>
            <p:ph idx="1"/>
          </p:nvPr>
        </p:nvSpPr>
        <p:spPr>
          <a:xfrm>
            <a:off x="228600" y="914400"/>
            <a:ext cx="8458200" cy="5715000"/>
          </a:xfrm>
        </p:spPr>
        <p:txBody>
          <a:bodyPr/>
          <a:lstStyle/>
          <a:p>
            <a:r>
              <a:rPr lang="en-US" dirty="0" smtClean="0"/>
              <a:t>A static inner class defines behavior that is not tied to a specific object instance, but applies across all instances</a:t>
            </a:r>
          </a:p>
          <a:p>
            <a:endParaRPr lang="en-US" dirty="0"/>
          </a:p>
          <a:p>
            <a:r>
              <a:rPr lang="en-US" b="1" dirty="0" err="1" smtClean="0">
                <a:solidFill>
                  <a:srgbClr val="00B050"/>
                </a:solidFill>
              </a:rPr>
              <a:t>User.ServerInfo</a:t>
            </a:r>
            <a:r>
              <a:rPr lang="en-US" b="1" dirty="0" smtClean="0">
                <a:solidFill>
                  <a:srgbClr val="00B050"/>
                </a:solidFill>
              </a:rPr>
              <a:t> </a:t>
            </a:r>
            <a:r>
              <a:rPr lang="en-US" b="1" dirty="0" err="1" smtClean="0">
                <a:solidFill>
                  <a:srgbClr val="00B050"/>
                </a:solidFill>
              </a:rPr>
              <a:t>sInfo</a:t>
            </a:r>
            <a:r>
              <a:rPr lang="en-US" b="1" dirty="0" smtClean="0">
                <a:solidFill>
                  <a:srgbClr val="00B050"/>
                </a:solidFill>
              </a:rPr>
              <a:t> = new </a:t>
            </a:r>
            <a:r>
              <a:rPr lang="en-US" b="1" dirty="0" err="1" smtClean="0">
                <a:solidFill>
                  <a:srgbClr val="00B050"/>
                </a:solidFill>
              </a:rPr>
              <a:t>User.ServerInfo</a:t>
            </a:r>
            <a:r>
              <a:rPr lang="en-US" b="1" dirty="0" smtClean="0">
                <a:solidFill>
                  <a:srgbClr val="00B050"/>
                </a:solidFill>
              </a:rPr>
              <a:t>(); </a:t>
            </a:r>
          </a:p>
          <a:p>
            <a:endParaRPr lang="en-US" b="1" dirty="0">
              <a:solidFill>
                <a:srgbClr val="00B050"/>
              </a:solidFill>
            </a:endParaRPr>
          </a:p>
          <a:p>
            <a:r>
              <a:rPr lang="en-US" b="1" u="sng" dirty="0" smtClean="0">
                <a:solidFill>
                  <a:schemeClr val="tx2">
                    <a:lumMod val="60000"/>
                    <a:lumOff val="40000"/>
                  </a:schemeClr>
                </a:solidFill>
              </a:rPr>
              <a:t>a static nested class,  does not have access to members of the outer class–</a:t>
            </a:r>
            <a:endParaRPr lang="en-US" b="1" u="sng" dirty="0">
              <a:solidFill>
                <a:schemeClr val="tx2">
                  <a:lumMod val="60000"/>
                  <a:lumOff val="4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Power of </a:t>
            </a:r>
            <a:r>
              <a:rPr lang="en-US" dirty="0" err="1" smtClean="0"/>
              <a:t>annoymous</a:t>
            </a:r>
            <a:r>
              <a:rPr lang="en-US" dirty="0" smtClean="0"/>
              <a:t> inner class</a:t>
            </a:r>
            <a:endParaRPr lang="en-US" dirty="0"/>
          </a:p>
        </p:txBody>
      </p:sp>
      <p:sp>
        <p:nvSpPr>
          <p:cNvPr id="3" name="Content Placeholder 2"/>
          <p:cNvSpPr>
            <a:spLocks noGrp="1"/>
          </p:cNvSpPr>
          <p:nvPr>
            <p:ph idx="1"/>
          </p:nvPr>
        </p:nvSpPr>
        <p:spPr>
          <a:xfrm>
            <a:off x="228600" y="990600"/>
            <a:ext cx="8763000" cy="5638800"/>
          </a:xfrm>
        </p:spPr>
        <p:txBody>
          <a:bodyPr>
            <a:normAutofit fontScale="92500" lnSpcReduction="10000"/>
          </a:bodyPr>
          <a:lstStyle/>
          <a:p>
            <a:r>
              <a:rPr lang="en-US" dirty="0" smtClean="0"/>
              <a:t>Anonymous inner classes are basically developer shorthand, allowing the developer to create, define, and use a custom object all in one “line.” </a:t>
            </a:r>
          </a:p>
          <a:p>
            <a:endParaRPr lang="en-US" dirty="0"/>
          </a:p>
          <a:p>
            <a:endParaRPr lang="en-US" dirty="0" smtClean="0"/>
          </a:p>
          <a:p>
            <a:pPr algn="just"/>
            <a:r>
              <a:rPr lang="en-US" sz="3500" b="1" dirty="0" smtClean="0">
                <a:solidFill>
                  <a:srgbClr val="00B0F0"/>
                </a:solidFill>
              </a:rPr>
              <a:t>To create an anonymous inner class, you only provide the right-hand side of the definition. Begin with the new keyword, followed by the class or interface you wish to extend or implement, followed by the class definition. This will create the class and return it as a value which you can then use to call a method</a:t>
            </a:r>
            <a:endParaRPr lang="en-US" sz="3500" b="1" dirty="0">
              <a:solidFill>
                <a:srgbClr val="00B0F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Using an Anonymous Inner Class to Define a Listener</a:t>
            </a:r>
            <a:endParaRPr lang="en-US" dirty="0"/>
          </a:p>
        </p:txBody>
      </p:sp>
      <p:sp>
        <p:nvSpPr>
          <p:cNvPr id="3" name="Content Placeholder 2"/>
          <p:cNvSpPr>
            <a:spLocks noGrp="1"/>
          </p:cNvSpPr>
          <p:nvPr>
            <p:ph idx="1"/>
          </p:nvPr>
        </p:nvSpPr>
        <p:spPr/>
        <p:txBody>
          <a:bodyPr>
            <a:noAutofit/>
          </a:bodyPr>
          <a:lstStyle/>
          <a:p>
            <a:pPr algn="just"/>
            <a:r>
              <a:rPr lang="en-US" b="1" dirty="0" smtClean="0">
                <a:solidFill>
                  <a:srgbClr val="00B0F0"/>
                </a:solidFill>
              </a:rPr>
              <a:t>Android developers often use anonymous inner classes to define specialized listeners, which register callbacks for specific behavior when an event occurs. For example, to listen for clicks on a View control, the developer must call the </a:t>
            </a:r>
            <a:r>
              <a:rPr lang="en-US" b="1" dirty="0" err="1" smtClean="0">
                <a:solidFill>
                  <a:srgbClr val="00B0F0"/>
                </a:solidFill>
              </a:rPr>
              <a:t>setOnClickListener</a:t>
            </a:r>
            <a:r>
              <a:rPr lang="en-US" b="1" dirty="0" smtClean="0">
                <a:solidFill>
                  <a:srgbClr val="00B0F0"/>
                </a:solidFill>
              </a:rPr>
              <a:t>() method, which takes a single parameter: a </a:t>
            </a:r>
            <a:r>
              <a:rPr lang="en-US" b="1" dirty="0" err="1" smtClean="0">
                <a:solidFill>
                  <a:srgbClr val="00B0F0"/>
                </a:solidFill>
              </a:rPr>
              <a:t>View.OnClickListener</a:t>
            </a:r>
            <a:r>
              <a:rPr lang="en-US" b="1" dirty="0" smtClean="0">
                <a:solidFill>
                  <a:srgbClr val="00B0F0"/>
                </a:solidFill>
              </a:rPr>
              <a:t> object.</a:t>
            </a:r>
            <a:br>
              <a:rPr lang="en-US" b="1" dirty="0" smtClean="0">
                <a:solidFill>
                  <a:srgbClr val="00B0F0"/>
                </a:solidFill>
              </a:rPr>
            </a:br>
            <a:endParaRPr lang="en-US" b="1" dirty="0">
              <a:solidFill>
                <a:srgbClr val="00B0F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Android developers often use anonymous inner classes to define specialized listeners, which register callbacks for specific behavior when an event occurs. For example, to listen for clicks on a View control, the developer must call the </a:t>
            </a:r>
            <a:r>
              <a:rPr lang="en-US" dirty="0" err="1" smtClean="0"/>
              <a:t>setOnClickListener</a:t>
            </a:r>
            <a:r>
              <a:rPr lang="en-US" dirty="0" smtClean="0"/>
              <a:t>() method, which takes a single parameter: a </a:t>
            </a:r>
            <a:r>
              <a:rPr lang="en-US" dirty="0" err="1" smtClean="0"/>
              <a:t>View.OnClickListener</a:t>
            </a:r>
            <a:r>
              <a:rPr lang="en-US" dirty="0" smtClean="0"/>
              <a:t> object.</a:t>
            </a:r>
            <a:br>
              <a:rPr lang="en-US" dirty="0" smtClean="0"/>
            </a:br>
            <a:r>
              <a:rPr lang="en-US" dirty="0" smtClean="0"/>
              <a:t>Developers routinely use the anonymous inner class technique to create, define and use their custom </a:t>
            </a:r>
            <a:r>
              <a:rPr lang="en-US" dirty="0" err="1" smtClean="0"/>
              <a:t>View.OnClickListener</a:t>
            </a:r>
            <a:r>
              <a:rPr lang="en-US" dirty="0" smtClean="0"/>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named inner class</a:t>
            </a:r>
            <a:endParaRPr lang="en-US" dirty="0"/>
          </a:p>
        </p:txBody>
      </p:sp>
      <p:sp>
        <p:nvSpPr>
          <p:cNvPr id="3" name="Content Placeholder 2"/>
          <p:cNvSpPr>
            <a:spLocks noGrp="1"/>
          </p:cNvSpPr>
          <p:nvPr>
            <p:ph idx="1"/>
          </p:nvPr>
        </p:nvSpPr>
        <p:spPr/>
        <p:txBody>
          <a:bodyPr/>
          <a:lstStyle/>
          <a:p>
            <a:r>
              <a:rPr lang="en-US" dirty="0" smtClean="0"/>
              <a:t>Let’s say you have a screen that has 100 buttons on it (we did say hypothetical, right?). Now, let’s say each button, when pressed, does the </a:t>
            </a:r>
            <a:r>
              <a:rPr lang="en-US" i="1" dirty="0" smtClean="0"/>
              <a:t>exact same thing</a:t>
            </a:r>
            <a:r>
              <a:rPr lang="en-US" dirty="0" smtClean="0"/>
              <a:t>. In this case, we’ll just listen for clicks and Toast the text from the View object passed in (the text shown on the Button that was clicked):</a:t>
            </a:r>
            <a:br>
              <a:rPr lang="en-US" dirty="0" smtClean="0"/>
            </a:b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2987</TotalTime>
  <Words>1159</Words>
  <Application>Microsoft Office PowerPoint</Application>
  <PresentationFormat>On-screen Show (4:3)</PresentationFormat>
  <Paragraphs>123</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Java for android Development</vt:lpstr>
      <vt:lpstr>Using instanceof in Android Development</vt:lpstr>
      <vt:lpstr>Slide 3</vt:lpstr>
      <vt:lpstr>Inner classes</vt:lpstr>
      <vt:lpstr>Using static Nested Classes</vt:lpstr>
      <vt:lpstr>Power of annoymous inner class</vt:lpstr>
      <vt:lpstr>Using an Anonymous Inner Class to Define a Listener</vt:lpstr>
      <vt:lpstr>Slide 8</vt:lpstr>
      <vt:lpstr>Using a named inner class</vt:lpstr>
      <vt:lpstr>How to show a Dialog in Android</vt:lpstr>
      <vt:lpstr>Slide 11</vt:lpstr>
      <vt:lpstr>Reasons to use Activity.showDialog</vt:lpstr>
      <vt:lpstr>Context class in Android</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 for android Development</dc:title>
  <dc:creator>admin</dc:creator>
  <cp:lastModifiedBy>admin</cp:lastModifiedBy>
  <cp:revision>3</cp:revision>
  <dcterms:created xsi:type="dcterms:W3CDTF">2012-02-20T04:18:00Z</dcterms:created>
  <dcterms:modified xsi:type="dcterms:W3CDTF">2012-02-22T06:05:13Z</dcterms:modified>
</cp:coreProperties>
</file>