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63" r:id="rId10"/>
    <p:sldId id="270" r:id="rId11"/>
    <p:sldId id="271" r:id="rId12"/>
    <p:sldId id="264" r:id="rId13"/>
    <p:sldId id="265" r:id="rId14"/>
    <p:sldId id="266" r:id="rId15"/>
    <p:sldId id="267" r:id="rId16"/>
    <p:sldId id="268" r:id="rId17"/>
    <p:sldId id="272" r:id="rId18"/>
    <p:sldId id="273" r:id="rId19"/>
    <p:sldId id="274" r:id="rId20"/>
    <p:sldId id="276" r:id="rId21"/>
    <p:sldId id="26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33898" autoAdjust="0"/>
  </p:normalViewPr>
  <p:slideViewPr>
    <p:cSldViewPr>
      <p:cViewPr varScale="1">
        <p:scale>
          <a:sx n="78" d="100"/>
          <a:sy n="78" d="100"/>
        </p:scale>
        <p:origin x="-9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AEE56-D368-49E9-9FB5-B963EE58509A}" type="datetimeFigureOut">
              <a:rPr lang="en-US" smtClean="0"/>
              <a:t>28-Mar-12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6FF11-1DA8-4AB1-BD45-4F14E793B42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en-US" dirty="0" smtClean="0"/>
              <a:t>&lt;?xml version=”1.0” encoding=”utf-8”?&gt;</a:t>
            </a:r>
          </a:p>
          <a:p>
            <a:pPr algn="just">
              <a:buNone/>
            </a:pPr>
            <a:r>
              <a:rPr lang="en-US" dirty="0" smtClean="0"/>
              <a:t>&lt;</a:t>
            </a:r>
            <a:r>
              <a:rPr lang="en-US" dirty="0" err="1" smtClean="0"/>
              <a:t>TableLayout</a:t>
            </a:r>
            <a:endParaRPr lang="en-US" dirty="0" smtClean="0"/>
          </a:p>
          <a:p>
            <a:pPr algn="just">
              <a:buNone/>
            </a:pPr>
            <a:r>
              <a:rPr lang="en-US" dirty="0" err="1" smtClean="0"/>
              <a:t>xmlns:android</a:t>
            </a:r>
            <a:r>
              <a:rPr lang="en-US" dirty="0" smtClean="0"/>
              <a:t>=”http://schemas.android.com/apk/res/android”</a:t>
            </a:r>
          </a:p>
          <a:p>
            <a:pPr algn="just">
              <a:buNone/>
            </a:pPr>
            <a:r>
              <a:rPr lang="en-US" dirty="0" err="1" smtClean="0"/>
              <a:t>android:layout_height</a:t>
            </a:r>
            <a:r>
              <a:rPr lang="en-US" dirty="0" smtClean="0"/>
              <a:t>=”</a:t>
            </a:r>
            <a:r>
              <a:rPr lang="en-US" dirty="0" err="1" smtClean="0"/>
              <a:t>fill_parent</a:t>
            </a:r>
            <a:r>
              <a:rPr lang="en-US" dirty="0" smtClean="0"/>
              <a:t>”</a:t>
            </a:r>
          </a:p>
          <a:p>
            <a:pPr algn="just">
              <a:buNone/>
            </a:pPr>
            <a:r>
              <a:rPr lang="en-US" dirty="0" err="1" smtClean="0"/>
              <a:t>android:layout_width</a:t>
            </a:r>
            <a:r>
              <a:rPr lang="en-US" dirty="0" smtClean="0"/>
              <a:t>=”</a:t>
            </a:r>
            <a:r>
              <a:rPr lang="en-US" dirty="0" err="1" smtClean="0"/>
              <a:t>fill_parent</a:t>
            </a:r>
            <a:r>
              <a:rPr lang="en-US" dirty="0" smtClean="0"/>
              <a:t>”</a:t>
            </a:r>
          </a:p>
          <a:p>
            <a:pPr algn="just">
              <a:buNone/>
            </a:pPr>
            <a:r>
              <a:rPr lang="en-US" dirty="0" smtClean="0"/>
              <a:t>&gt;</a:t>
            </a:r>
          </a:p>
          <a:p>
            <a:pPr algn="just">
              <a:buNone/>
            </a:pPr>
            <a:r>
              <a:rPr lang="en-US" dirty="0" smtClean="0"/>
              <a:t>&lt;</a:t>
            </a:r>
            <a:r>
              <a:rPr lang="en-US" dirty="0" err="1" smtClean="0"/>
              <a:t>TableRow</a:t>
            </a:r>
            <a:r>
              <a:rPr lang="en-US" dirty="0" smtClean="0"/>
              <a:t>&gt;</a:t>
            </a:r>
          </a:p>
          <a:p>
            <a:pPr algn="just">
              <a:buNone/>
            </a:pPr>
            <a:r>
              <a:rPr lang="en-US" dirty="0" smtClean="0"/>
              <a:t>&lt;</a:t>
            </a:r>
            <a:r>
              <a:rPr lang="en-US" dirty="0" err="1" smtClean="0"/>
              <a:t>TextView</a:t>
            </a:r>
            <a:endParaRPr lang="en-US" dirty="0" smtClean="0"/>
          </a:p>
          <a:p>
            <a:pPr algn="just">
              <a:buNone/>
            </a:pPr>
            <a:r>
              <a:rPr lang="en-US" dirty="0" err="1" smtClean="0"/>
              <a:t>android:text</a:t>
            </a:r>
            <a:r>
              <a:rPr lang="en-US" dirty="0" smtClean="0"/>
              <a:t>=”User Name:”</a:t>
            </a:r>
          </a:p>
          <a:p>
            <a:pPr algn="just">
              <a:buNone/>
            </a:pPr>
            <a:r>
              <a:rPr lang="en-US" dirty="0" err="1" smtClean="0"/>
              <a:t>android:width</a:t>
            </a:r>
            <a:r>
              <a:rPr lang="en-US" dirty="0" smtClean="0"/>
              <a:t> =”120px”</a:t>
            </a:r>
          </a:p>
          <a:p>
            <a:pPr algn="just">
              <a:buNone/>
            </a:pPr>
            <a:r>
              <a:rPr lang="en-US" dirty="0" smtClean="0"/>
              <a:t>/&gt;</a:t>
            </a:r>
          </a:p>
          <a:p>
            <a:pPr algn="just">
              <a:buNone/>
            </a:pPr>
            <a:r>
              <a:rPr lang="en-US" dirty="0" smtClean="0"/>
              <a:t>&lt;</a:t>
            </a:r>
            <a:r>
              <a:rPr lang="en-US" dirty="0" err="1" smtClean="0"/>
              <a:t>EditText</a:t>
            </a:r>
            <a:endParaRPr lang="en-US" dirty="0" smtClean="0"/>
          </a:p>
          <a:p>
            <a:pPr algn="just">
              <a:buNone/>
            </a:pPr>
            <a:r>
              <a:rPr lang="en-US" dirty="0" err="1" smtClean="0"/>
              <a:t>android:id</a:t>
            </a:r>
            <a:r>
              <a:rPr lang="en-US" dirty="0" smtClean="0"/>
              <a:t>=”@+id/</a:t>
            </a:r>
            <a:r>
              <a:rPr lang="en-US" dirty="0" err="1" smtClean="0"/>
              <a:t>txtUserName</a:t>
            </a:r>
            <a:r>
              <a:rPr lang="en-US" dirty="0" smtClean="0"/>
              <a:t>”</a:t>
            </a:r>
          </a:p>
          <a:p>
            <a:pPr algn="just">
              <a:buNone/>
            </a:pPr>
            <a:r>
              <a:rPr lang="en-US" dirty="0" err="1" smtClean="0"/>
              <a:t>android:width</a:t>
            </a:r>
            <a:r>
              <a:rPr lang="en-US" dirty="0" smtClean="0"/>
              <a:t>=”200px” /&gt;</a:t>
            </a:r>
          </a:p>
          <a:p>
            <a:pPr algn="just">
              <a:buNone/>
            </a:pPr>
            <a:r>
              <a:rPr lang="en-US" dirty="0" smtClean="0"/>
              <a:t>&lt;/</a:t>
            </a:r>
            <a:r>
              <a:rPr lang="en-US" dirty="0" err="1" smtClean="0"/>
              <a:t>TableRow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TableRow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TextView</a:t>
            </a:r>
            <a:endParaRPr lang="en-US" dirty="0" smtClean="0"/>
          </a:p>
          <a:p>
            <a:r>
              <a:rPr lang="en-US" dirty="0" err="1" smtClean="0"/>
              <a:t>android:text</a:t>
            </a:r>
            <a:r>
              <a:rPr lang="en-US" dirty="0" smtClean="0"/>
              <a:t>=”Password:”</a:t>
            </a:r>
          </a:p>
          <a:p>
            <a:r>
              <a:rPr lang="en-US" dirty="0" smtClean="0"/>
              <a:t>/&gt;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EditText</a:t>
            </a:r>
            <a:endParaRPr lang="en-US" dirty="0" smtClean="0"/>
          </a:p>
          <a:p>
            <a:r>
              <a:rPr lang="en-US" dirty="0" err="1" smtClean="0"/>
              <a:t>android:id</a:t>
            </a:r>
            <a:r>
              <a:rPr lang="en-US" dirty="0" smtClean="0"/>
              <a:t>=”@+id/</a:t>
            </a:r>
            <a:r>
              <a:rPr lang="en-US" dirty="0" err="1" smtClean="0"/>
              <a:t>txtPassword</a:t>
            </a:r>
            <a:r>
              <a:rPr lang="en-US" dirty="0" smtClean="0"/>
              <a:t>”</a:t>
            </a:r>
          </a:p>
          <a:p>
            <a:r>
              <a:rPr lang="en-US" dirty="0" err="1" smtClean="0"/>
              <a:t>android:password</a:t>
            </a:r>
            <a:r>
              <a:rPr lang="en-US" dirty="0" smtClean="0"/>
              <a:t>=”true”</a:t>
            </a:r>
          </a:p>
          <a:p>
            <a:r>
              <a:rPr lang="en-US" dirty="0" smtClean="0"/>
              <a:t>/&gt;</a:t>
            </a:r>
          </a:p>
          <a:p>
            <a:r>
              <a:rPr lang="en-US" dirty="0" smtClean="0"/>
              <a:t>&lt;/</a:t>
            </a:r>
            <a:r>
              <a:rPr lang="en-US" dirty="0" err="1" smtClean="0"/>
              <a:t>TableRow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TableRow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TextView</a:t>
            </a:r>
            <a:r>
              <a:rPr lang="en-US" dirty="0" smtClean="0"/>
              <a:t> /&gt;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CheckBox</a:t>
            </a:r>
            <a:r>
              <a:rPr lang="en-US" dirty="0" smtClean="0"/>
              <a:t> </a:t>
            </a:r>
            <a:r>
              <a:rPr lang="en-US" dirty="0" err="1" smtClean="0"/>
              <a:t>android:id</a:t>
            </a:r>
            <a:r>
              <a:rPr lang="en-US" dirty="0" smtClean="0"/>
              <a:t>=”@+id/</a:t>
            </a:r>
            <a:r>
              <a:rPr lang="en-US" dirty="0" err="1" smtClean="0"/>
              <a:t>chkRememberPassword</a:t>
            </a:r>
            <a:r>
              <a:rPr lang="en-US" dirty="0" smtClean="0"/>
              <a:t>”</a:t>
            </a:r>
          </a:p>
          <a:p>
            <a:r>
              <a:rPr lang="en-US" dirty="0" err="1" smtClean="0"/>
              <a:t>android:layout_width</a:t>
            </a:r>
            <a:r>
              <a:rPr lang="en-US" dirty="0" smtClean="0"/>
              <a:t>=”</a:t>
            </a:r>
            <a:r>
              <a:rPr lang="en-US" dirty="0" err="1" smtClean="0"/>
              <a:t>fill_parent</a:t>
            </a:r>
            <a:r>
              <a:rPr lang="en-US" dirty="0" smtClean="0"/>
              <a:t>”</a:t>
            </a:r>
          </a:p>
          <a:p>
            <a:r>
              <a:rPr lang="en-US" dirty="0" err="1" smtClean="0"/>
              <a:t>android:layout_height</a:t>
            </a:r>
            <a:r>
              <a:rPr lang="en-US" dirty="0" smtClean="0"/>
              <a:t>=”</a:t>
            </a:r>
            <a:r>
              <a:rPr lang="en-US" dirty="0" err="1" smtClean="0"/>
              <a:t>wrap_content</a:t>
            </a:r>
            <a:r>
              <a:rPr lang="en-US" dirty="0" smtClean="0"/>
              <a:t>”</a:t>
            </a:r>
          </a:p>
          <a:p>
            <a:r>
              <a:rPr lang="en-US" dirty="0" err="1" smtClean="0"/>
              <a:t>android:text</a:t>
            </a:r>
            <a:r>
              <a:rPr lang="en-US" dirty="0" smtClean="0"/>
              <a:t>=”Remember Password”</a:t>
            </a:r>
          </a:p>
          <a:p>
            <a:r>
              <a:rPr lang="en-US" dirty="0" smtClean="0"/>
              <a:t>/&gt;</a:t>
            </a:r>
          </a:p>
          <a:p>
            <a:r>
              <a:rPr lang="en-US" dirty="0" smtClean="0"/>
              <a:t>&lt;/</a:t>
            </a:r>
            <a:r>
              <a:rPr lang="en-US" dirty="0" err="1" smtClean="0"/>
              <a:t>TableRow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TableRow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&lt;Button</a:t>
            </a:r>
          </a:p>
          <a:p>
            <a:r>
              <a:rPr lang="en-US" dirty="0" err="1" smtClean="0"/>
              <a:t>android:id</a:t>
            </a:r>
            <a:r>
              <a:rPr lang="en-US" dirty="0" smtClean="0"/>
              <a:t>=”@+id/</a:t>
            </a:r>
            <a:r>
              <a:rPr lang="en-US" dirty="0" err="1" smtClean="0"/>
              <a:t>buttonSignIn</a:t>
            </a:r>
            <a:r>
              <a:rPr lang="en-US" dirty="0" smtClean="0"/>
              <a:t>”</a:t>
            </a:r>
          </a:p>
          <a:p>
            <a:r>
              <a:rPr lang="en-US" dirty="0" err="1" smtClean="0"/>
              <a:t>android:text</a:t>
            </a:r>
            <a:r>
              <a:rPr lang="en-US" dirty="0" smtClean="0"/>
              <a:t>=”Log In” /&gt;</a:t>
            </a:r>
          </a:p>
          <a:p>
            <a:r>
              <a:rPr lang="en-US" dirty="0" smtClean="0"/>
              <a:t>&lt;/</a:t>
            </a:r>
            <a:r>
              <a:rPr lang="en-US" dirty="0" err="1" smtClean="0"/>
              <a:t>TableRow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&lt;/</a:t>
            </a:r>
            <a:r>
              <a:rPr lang="en-US" dirty="0" err="1" smtClean="0"/>
              <a:t>TableLayout</a:t>
            </a:r>
            <a:r>
              <a:rPr lang="en-US" dirty="0" smtClean="0"/>
              <a:t>&gt;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6FF11-1DA8-4AB1-BD45-4F14E793B424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23-Mar-12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23-Mar-12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23-Mar-12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23-Mar-12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23-Mar-12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23-Mar-12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23-Mar-12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Know The Interface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Application Development for mobile Devices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039019"/>
            <a:ext cx="624840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8686800" cy="5973763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&lt;?xml version=”1.0” encoding=”utf-8”?&gt;</a:t>
            </a:r>
          </a:p>
          <a:p>
            <a:pPr>
              <a:buNone/>
            </a:pPr>
            <a:r>
              <a:rPr lang="en-US" dirty="0" smtClean="0"/>
              <a:t>&lt;</a:t>
            </a:r>
            <a:r>
              <a:rPr lang="en-US" dirty="0" err="1" smtClean="0"/>
              <a:t>LinearLayout</a:t>
            </a:r>
            <a:r>
              <a:rPr lang="en-US" dirty="0" smtClean="0"/>
              <a:t> </a:t>
            </a:r>
            <a:r>
              <a:rPr lang="en-US" dirty="0" err="1" smtClean="0"/>
              <a:t>xmlns:android</a:t>
            </a:r>
            <a:r>
              <a:rPr lang="en-US" dirty="0" smtClean="0"/>
              <a:t>=”http://schemas.android.com/apk/res/android”</a:t>
            </a:r>
          </a:p>
          <a:p>
            <a:pPr>
              <a:buNone/>
            </a:pPr>
            <a:r>
              <a:rPr lang="en-US" dirty="0" err="1" smtClean="0"/>
              <a:t>android:orientation</a:t>
            </a:r>
            <a:r>
              <a:rPr lang="en-US" dirty="0" smtClean="0"/>
              <a:t>=”vertical”</a:t>
            </a:r>
          </a:p>
          <a:p>
            <a:pPr>
              <a:buNone/>
            </a:pPr>
            <a:r>
              <a:rPr lang="en-US" dirty="0" err="1" smtClean="0"/>
              <a:t>android:layout_width</a:t>
            </a:r>
            <a:r>
              <a:rPr lang="en-US" dirty="0" smtClean="0"/>
              <a:t>=”</a:t>
            </a:r>
            <a:r>
              <a:rPr lang="en-US" dirty="0" err="1" smtClean="0"/>
              <a:t>fill_parent</a:t>
            </a:r>
            <a:r>
              <a:rPr lang="en-US" dirty="0" smtClean="0"/>
              <a:t>”</a:t>
            </a:r>
          </a:p>
          <a:p>
            <a:pPr>
              <a:buNone/>
            </a:pPr>
            <a:r>
              <a:rPr lang="en-US" dirty="0" err="1" smtClean="0"/>
              <a:t>android:layout_height</a:t>
            </a:r>
            <a:r>
              <a:rPr lang="en-US" dirty="0" smtClean="0"/>
              <a:t>=”</a:t>
            </a:r>
            <a:r>
              <a:rPr lang="en-US" dirty="0" err="1" smtClean="0"/>
              <a:t>fill_parent</a:t>
            </a:r>
            <a:r>
              <a:rPr lang="en-US" dirty="0" smtClean="0"/>
              <a:t>”</a:t>
            </a:r>
          </a:p>
          <a:p>
            <a:pPr>
              <a:buNone/>
            </a:pPr>
            <a:r>
              <a:rPr lang="en-US" dirty="0" smtClean="0"/>
              <a:t>&gt;</a:t>
            </a:r>
          </a:p>
          <a:p>
            <a:pPr lvl="1">
              <a:buNone/>
            </a:pPr>
            <a:r>
              <a:rPr lang="en-US" sz="3400" dirty="0" smtClean="0"/>
              <a:t>&lt;</a:t>
            </a:r>
            <a:r>
              <a:rPr lang="en-US" sz="3400" dirty="0" err="1" smtClean="0"/>
              <a:t>TextView</a:t>
            </a:r>
            <a:endParaRPr lang="en-US" sz="3400" dirty="0" smtClean="0"/>
          </a:p>
          <a:p>
            <a:pPr lvl="1">
              <a:buNone/>
            </a:pPr>
            <a:r>
              <a:rPr lang="en-US" sz="3400" dirty="0" err="1" smtClean="0"/>
              <a:t>android:layout_width</a:t>
            </a:r>
            <a:r>
              <a:rPr lang="en-US" sz="3400" dirty="0" smtClean="0"/>
              <a:t>=”105dp”</a:t>
            </a:r>
          </a:p>
          <a:p>
            <a:pPr lvl="1">
              <a:buNone/>
            </a:pPr>
            <a:r>
              <a:rPr lang="en-US" sz="3400" dirty="0" err="1" smtClean="0"/>
              <a:t>android:layout_height</a:t>
            </a:r>
            <a:r>
              <a:rPr lang="en-US" sz="3400" dirty="0" smtClean="0"/>
              <a:t>=”</a:t>
            </a:r>
            <a:r>
              <a:rPr lang="en-US" sz="3400" dirty="0" err="1" smtClean="0"/>
              <a:t>wrap_content</a:t>
            </a:r>
            <a:r>
              <a:rPr lang="en-US" sz="3400" dirty="0" smtClean="0"/>
              <a:t>”</a:t>
            </a:r>
          </a:p>
          <a:p>
            <a:pPr lvl="1">
              <a:buNone/>
            </a:pPr>
            <a:r>
              <a:rPr lang="en-US" sz="3400" dirty="0" err="1" smtClean="0"/>
              <a:t>android:text</a:t>
            </a:r>
            <a:r>
              <a:rPr lang="en-US" sz="3400" dirty="0" smtClean="0"/>
              <a:t>=”@string/hello”</a:t>
            </a:r>
          </a:p>
          <a:p>
            <a:pPr lvl="1">
              <a:buNone/>
            </a:pPr>
            <a:r>
              <a:rPr lang="en-US" sz="3400" dirty="0" smtClean="0"/>
              <a:t>/&gt;</a:t>
            </a:r>
          </a:p>
          <a:p>
            <a:pPr lvl="2">
              <a:buNone/>
            </a:pPr>
            <a:r>
              <a:rPr lang="en-US" sz="3400" b="1" dirty="0" smtClean="0">
                <a:solidFill>
                  <a:srgbClr val="00B050"/>
                </a:solidFill>
              </a:rPr>
              <a:t>&lt;Button</a:t>
            </a:r>
          </a:p>
          <a:p>
            <a:pPr lvl="2">
              <a:buNone/>
            </a:pPr>
            <a:r>
              <a:rPr lang="en-US" sz="3400" b="1" dirty="0" err="1" smtClean="0">
                <a:solidFill>
                  <a:srgbClr val="00B050"/>
                </a:solidFill>
              </a:rPr>
              <a:t>android:layout_width</a:t>
            </a:r>
            <a:r>
              <a:rPr lang="en-US" sz="3400" b="1" dirty="0" smtClean="0">
                <a:solidFill>
                  <a:srgbClr val="00B050"/>
                </a:solidFill>
              </a:rPr>
              <a:t>=”160dp”</a:t>
            </a:r>
          </a:p>
          <a:p>
            <a:pPr lvl="2">
              <a:buNone/>
            </a:pPr>
            <a:r>
              <a:rPr lang="en-US" sz="3400" b="1" dirty="0" err="1" smtClean="0">
                <a:solidFill>
                  <a:srgbClr val="00B050"/>
                </a:solidFill>
              </a:rPr>
              <a:t>android:layout_height</a:t>
            </a:r>
            <a:r>
              <a:rPr lang="en-US" sz="3400" b="1" dirty="0" smtClean="0">
                <a:solidFill>
                  <a:srgbClr val="00B050"/>
                </a:solidFill>
              </a:rPr>
              <a:t>=”</a:t>
            </a:r>
            <a:r>
              <a:rPr lang="en-US" sz="3400" b="1" dirty="0" err="1" smtClean="0">
                <a:solidFill>
                  <a:srgbClr val="00B050"/>
                </a:solidFill>
              </a:rPr>
              <a:t>wrap_content</a:t>
            </a:r>
            <a:r>
              <a:rPr lang="en-US" sz="3400" b="1" dirty="0" smtClean="0">
                <a:solidFill>
                  <a:srgbClr val="00B050"/>
                </a:solidFill>
              </a:rPr>
              <a:t>”</a:t>
            </a:r>
          </a:p>
          <a:p>
            <a:pPr lvl="2">
              <a:buNone/>
            </a:pPr>
            <a:r>
              <a:rPr lang="en-US" sz="3400" b="1" dirty="0" err="1" smtClean="0">
                <a:solidFill>
                  <a:srgbClr val="00B050"/>
                </a:solidFill>
              </a:rPr>
              <a:t>android:text</a:t>
            </a:r>
            <a:r>
              <a:rPr lang="en-US" sz="3400" b="1" dirty="0" smtClean="0">
                <a:solidFill>
                  <a:srgbClr val="00B050"/>
                </a:solidFill>
              </a:rPr>
              <a:t>=”Button</a:t>
            </a:r>
            <a:r>
              <a:rPr lang="en-US" sz="3400" b="1" dirty="0" smtClean="0">
                <a:solidFill>
                  <a:srgbClr val="00B050"/>
                </a:solidFill>
              </a:rPr>
              <a:t>”</a:t>
            </a:r>
          </a:p>
          <a:p>
            <a:pPr lvl="2">
              <a:buNone/>
            </a:pPr>
            <a:r>
              <a:rPr lang="en-US" sz="3400" b="1" dirty="0" err="1" smtClean="0">
                <a:solidFill>
                  <a:srgbClr val="00B050"/>
                </a:solidFill>
              </a:rPr>
              <a:t>android:layout_gravity</a:t>
            </a:r>
            <a:r>
              <a:rPr lang="en-US" sz="3400" b="1" dirty="0" smtClean="0">
                <a:solidFill>
                  <a:srgbClr val="00B050"/>
                </a:solidFill>
              </a:rPr>
              <a:t>=”right”</a:t>
            </a:r>
          </a:p>
          <a:p>
            <a:pPr lvl="2">
              <a:buNone/>
            </a:pPr>
            <a:r>
              <a:rPr lang="en-US" sz="3400" b="1" dirty="0" err="1" smtClean="0">
                <a:solidFill>
                  <a:srgbClr val="00B050"/>
                </a:solidFill>
              </a:rPr>
              <a:t>android:layout_weight</a:t>
            </a:r>
            <a:r>
              <a:rPr lang="en-US" sz="3400" b="1" dirty="0" smtClean="0">
                <a:solidFill>
                  <a:srgbClr val="00B050"/>
                </a:solidFill>
              </a:rPr>
              <a:t>=”0.2”</a:t>
            </a:r>
          </a:p>
          <a:p>
            <a:pPr lvl="2">
              <a:buNone/>
            </a:pPr>
            <a:r>
              <a:rPr lang="en-US" sz="3400" b="1" dirty="0" smtClean="0">
                <a:solidFill>
                  <a:srgbClr val="00B050"/>
                </a:solidFill>
              </a:rPr>
              <a:t>/&gt;</a:t>
            </a:r>
          </a:p>
          <a:p>
            <a:pPr lvl="3">
              <a:buNone/>
            </a:pPr>
            <a:r>
              <a:rPr lang="en-US" sz="3400" b="1" dirty="0" smtClean="0">
                <a:solidFill>
                  <a:srgbClr val="FF0000"/>
                </a:solidFill>
              </a:rPr>
              <a:t>&lt;</a:t>
            </a:r>
            <a:r>
              <a:rPr lang="en-US" sz="3400" b="1" dirty="0" err="1" smtClean="0">
                <a:solidFill>
                  <a:srgbClr val="FF0000"/>
                </a:solidFill>
              </a:rPr>
              <a:t>EditText</a:t>
            </a:r>
            <a:endParaRPr lang="en-US" sz="3400" b="1" dirty="0" smtClean="0">
              <a:solidFill>
                <a:srgbClr val="FF0000"/>
              </a:solidFill>
            </a:endParaRPr>
          </a:p>
          <a:p>
            <a:pPr lvl="3">
              <a:buNone/>
            </a:pPr>
            <a:r>
              <a:rPr lang="en-US" sz="3400" b="1" dirty="0" err="1" smtClean="0">
                <a:solidFill>
                  <a:srgbClr val="FF0000"/>
                </a:solidFill>
              </a:rPr>
              <a:t>android:layout_width</a:t>
            </a:r>
            <a:r>
              <a:rPr lang="en-US" sz="3400" b="1" dirty="0" smtClean="0">
                <a:solidFill>
                  <a:srgbClr val="FF0000"/>
                </a:solidFill>
              </a:rPr>
              <a:t>=”</a:t>
            </a:r>
            <a:r>
              <a:rPr lang="en-US" sz="3400" b="1" dirty="0" err="1" smtClean="0">
                <a:solidFill>
                  <a:srgbClr val="FF0000"/>
                </a:solidFill>
              </a:rPr>
              <a:t>fill_parent</a:t>
            </a:r>
            <a:r>
              <a:rPr lang="en-US" sz="3400" b="1" dirty="0" smtClean="0">
                <a:solidFill>
                  <a:srgbClr val="FF0000"/>
                </a:solidFill>
              </a:rPr>
              <a:t>”</a:t>
            </a:r>
          </a:p>
          <a:p>
            <a:pPr lvl="3">
              <a:buNone/>
            </a:pPr>
            <a:r>
              <a:rPr lang="en-US" sz="3400" b="1" dirty="0" err="1" smtClean="0">
                <a:solidFill>
                  <a:srgbClr val="FF0000"/>
                </a:solidFill>
              </a:rPr>
              <a:t>android:layout_height</a:t>
            </a:r>
            <a:r>
              <a:rPr lang="en-US" sz="3400" b="1" dirty="0" smtClean="0">
                <a:solidFill>
                  <a:srgbClr val="FF0000"/>
                </a:solidFill>
              </a:rPr>
              <a:t>=”</a:t>
            </a:r>
            <a:r>
              <a:rPr lang="en-US" sz="3400" b="1" dirty="0" err="1" smtClean="0">
                <a:solidFill>
                  <a:srgbClr val="FF0000"/>
                </a:solidFill>
              </a:rPr>
              <a:t>wrap_content</a:t>
            </a:r>
            <a:r>
              <a:rPr lang="en-US" sz="3400" b="1" dirty="0" smtClean="0">
                <a:solidFill>
                  <a:srgbClr val="FF0000"/>
                </a:solidFill>
              </a:rPr>
              <a:t>”</a:t>
            </a:r>
          </a:p>
          <a:p>
            <a:pPr lvl="3">
              <a:buNone/>
            </a:pPr>
            <a:r>
              <a:rPr lang="en-US" sz="3400" b="1" dirty="0" err="1" smtClean="0">
                <a:solidFill>
                  <a:srgbClr val="FF0000"/>
                </a:solidFill>
              </a:rPr>
              <a:t>android:textSize</a:t>
            </a:r>
            <a:r>
              <a:rPr lang="en-US" sz="3400" b="1" dirty="0" smtClean="0">
                <a:solidFill>
                  <a:srgbClr val="FF0000"/>
                </a:solidFill>
              </a:rPr>
              <a:t>=”18sp”</a:t>
            </a:r>
          </a:p>
          <a:p>
            <a:pPr lvl="3">
              <a:buNone/>
            </a:pPr>
            <a:r>
              <a:rPr lang="en-US" sz="3400" b="1" dirty="0" err="1" smtClean="0">
                <a:solidFill>
                  <a:srgbClr val="FF0000"/>
                </a:solidFill>
              </a:rPr>
              <a:t>android:layout_weight</a:t>
            </a:r>
            <a:r>
              <a:rPr lang="en-US" sz="3400" b="1" dirty="0" smtClean="0">
                <a:solidFill>
                  <a:srgbClr val="FF0000"/>
                </a:solidFill>
              </a:rPr>
              <a:t>=”0.8”</a:t>
            </a:r>
          </a:p>
          <a:p>
            <a:pPr lvl="3">
              <a:buNone/>
            </a:pPr>
            <a:r>
              <a:rPr lang="en-US" sz="3400" b="1" dirty="0" smtClean="0">
                <a:solidFill>
                  <a:srgbClr val="FF0000"/>
                </a:solidFill>
              </a:rPr>
              <a:t>/&gt;</a:t>
            </a:r>
          </a:p>
          <a:p>
            <a:pPr>
              <a:buNone/>
            </a:pPr>
            <a:r>
              <a:rPr lang="en-US" dirty="0" smtClean="0"/>
              <a:t>&lt;/</a:t>
            </a:r>
            <a:r>
              <a:rPr lang="en-US" dirty="0" err="1" smtClean="0"/>
              <a:t>LinearLayout</a:t>
            </a:r>
            <a:r>
              <a:rPr lang="en-US" dirty="0" smtClean="0"/>
              <a:t>&gt;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layout_height</a:t>
            </a:r>
            <a:r>
              <a:rPr lang="en-US" dirty="0" smtClean="0"/>
              <a:t> </a:t>
            </a:r>
            <a:r>
              <a:rPr lang="en-US" i="1" dirty="0" smtClean="0"/>
              <a:t>and </a:t>
            </a:r>
            <a:r>
              <a:rPr lang="en-US" i="1" dirty="0" err="1" smtClean="0"/>
              <a:t>layout_width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4102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Defines how much space this widget is asking from its parent layout to </a:t>
            </a:r>
            <a:r>
              <a:rPr lang="en-US" dirty="0" smtClean="0"/>
              <a:t>display  itself</a:t>
            </a:r>
            <a:r>
              <a:rPr lang="en-US" dirty="0" smtClean="0"/>
              <a:t>. Although you could enter a value in pixels, inches, or something similar, </a:t>
            </a:r>
            <a:r>
              <a:rPr lang="en-US" dirty="0" smtClean="0"/>
              <a:t>that is </a:t>
            </a:r>
            <a:r>
              <a:rPr lang="en-US" dirty="0" smtClean="0"/>
              <a:t>not a good practice. Since your application could run on many different </a:t>
            </a:r>
            <a:r>
              <a:rPr lang="en-US" dirty="0" smtClean="0"/>
              <a:t>devices with </a:t>
            </a:r>
            <a:r>
              <a:rPr lang="en-US" dirty="0" smtClean="0"/>
              <a:t>various screen sizes, you want to use relative size for your components, </a:t>
            </a:r>
            <a:r>
              <a:rPr lang="en-US" dirty="0" smtClean="0"/>
              <a:t>not absolute</a:t>
            </a:r>
            <a:r>
              <a:rPr lang="en-US" dirty="0" smtClean="0"/>
              <a:t>. So, best practice would be to use either </a:t>
            </a:r>
            <a:r>
              <a:rPr lang="en-US" dirty="0" err="1" smtClean="0"/>
              <a:t>fill_parent</a:t>
            </a:r>
            <a:r>
              <a:rPr lang="en-US" dirty="0" smtClean="0"/>
              <a:t> or </a:t>
            </a:r>
            <a:r>
              <a:rPr lang="en-US" dirty="0" err="1" smtClean="0"/>
              <a:t>wrap_content</a:t>
            </a:r>
            <a:r>
              <a:rPr lang="en-US" dirty="0" smtClean="0"/>
              <a:t> for</a:t>
            </a:r>
          </a:p>
          <a:p>
            <a:pPr>
              <a:buNone/>
            </a:pPr>
            <a:r>
              <a:rPr lang="en-US" dirty="0" smtClean="0"/>
              <a:t>the value. </a:t>
            </a:r>
            <a:r>
              <a:rPr lang="en-US" dirty="0" err="1" smtClean="0"/>
              <a:t>fill_parent</a:t>
            </a:r>
            <a:r>
              <a:rPr lang="en-US" dirty="0" smtClean="0"/>
              <a:t> means that your widget wants all the available space </a:t>
            </a:r>
            <a:r>
              <a:rPr lang="en-US" dirty="0" smtClean="0"/>
              <a:t>from its </a:t>
            </a:r>
            <a:r>
              <a:rPr lang="en-US" dirty="0" smtClean="0"/>
              <a:t>parent. </a:t>
            </a:r>
            <a:r>
              <a:rPr lang="en-US" dirty="0" err="1" smtClean="0"/>
              <a:t>wrap_content</a:t>
            </a:r>
            <a:r>
              <a:rPr lang="en-US" dirty="0" smtClean="0"/>
              <a:t> means that it requires only as much space as it needs </a:t>
            </a:r>
            <a:r>
              <a:rPr lang="en-US" dirty="0" smtClean="0"/>
              <a:t>to display </a:t>
            </a:r>
            <a:r>
              <a:rPr lang="en-US" dirty="0" smtClean="0"/>
              <a:t>its own content. Note that in API Level 8 and higher, </a:t>
            </a:r>
            <a:r>
              <a:rPr lang="en-US" dirty="0" err="1" smtClean="0"/>
              <a:t>fill_parent</a:t>
            </a:r>
            <a:r>
              <a:rPr lang="en-US" dirty="0" smtClean="0"/>
              <a:t> has </a:t>
            </a:r>
            <a:r>
              <a:rPr lang="en-US" dirty="0" smtClean="0"/>
              <a:t>been renamed </a:t>
            </a:r>
            <a:r>
              <a:rPr lang="en-US" dirty="0" smtClean="0"/>
              <a:t>to </a:t>
            </a:r>
            <a:r>
              <a:rPr lang="en-US" dirty="0" err="1" smtClean="0"/>
              <a:t>match_parent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layout_weihgt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593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Layout weight is a number between 0 and 1. It implies the weight of our </a:t>
            </a:r>
            <a:r>
              <a:rPr lang="en-US" dirty="0" smtClean="0"/>
              <a:t>layout requirements</a:t>
            </a:r>
            <a:r>
              <a:rPr lang="en-US" dirty="0" smtClean="0"/>
              <a:t>. For example, if our Status </a:t>
            </a:r>
            <a:r>
              <a:rPr lang="en-US" dirty="0" err="1" smtClean="0"/>
              <a:t>EditText</a:t>
            </a:r>
            <a:r>
              <a:rPr lang="en-US" dirty="0" smtClean="0"/>
              <a:t> had a default layout weight of</a:t>
            </a:r>
          </a:p>
          <a:p>
            <a:pPr>
              <a:buNone/>
            </a:pPr>
            <a:r>
              <a:rPr lang="en-US" dirty="0" smtClean="0"/>
              <a:t>0 and required a layout height of </a:t>
            </a:r>
            <a:r>
              <a:rPr lang="en-US" dirty="0" err="1" smtClean="0"/>
              <a:t>fill_parent</a:t>
            </a:r>
            <a:r>
              <a:rPr lang="en-US" dirty="0" smtClean="0"/>
              <a:t>, then the Update button would </a:t>
            </a:r>
            <a:r>
              <a:rPr lang="en-US" dirty="0" smtClean="0"/>
              <a:t>be pushed </a:t>
            </a:r>
            <a:r>
              <a:rPr lang="en-US" dirty="0" smtClean="0"/>
              <a:t>out of the screen because Status and its request for space came before </a:t>
            </a:r>
            <a:r>
              <a:rPr lang="en-US" dirty="0" smtClean="0"/>
              <a:t>the button</a:t>
            </a:r>
            <a:r>
              <a:rPr lang="en-US" dirty="0" smtClean="0"/>
              <a:t>. However, when we set the Status widget’s layout weight to 1, we are </a:t>
            </a:r>
            <a:r>
              <a:rPr lang="en-US" dirty="0" smtClean="0"/>
              <a:t>saying we </a:t>
            </a:r>
            <a:r>
              <a:rPr lang="en-US" dirty="0" smtClean="0"/>
              <a:t>want all available space height-wise, but are yielding to any other widget </a:t>
            </a:r>
            <a:r>
              <a:rPr lang="en-US" dirty="0" smtClean="0"/>
              <a:t>that also </a:t>
            </a:r>
            <a:r>
              <a:rPr lang="en-US" dirty="0" smtClean="0"/>
              <a:t>may need space, such as the Update button.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Layout_gravity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dirty="0" smtClean="0"/>
              <a:t>Specifies how this particular widget is positioned within its layout, both </a:t>
            </a:r>
            <a:r>
              <a:rPr lang="en-US" dirty="0" smtClean="0"/>
              <a:t>horizontally and </a:t>
            </a:r>
            <a:r>
              <a:rPr lang="en-US" dirty="0" smtClean="0"/>
              <a:t>vertically. Values could be top, center, left, and so on. Notice the </a:t>
            </a:r>
            <a:r>
              <a:rPr lang="en-US" dirty="0" smtClean="0"/>
              <a:t>difference between </a:t>
            </a:r>
            <a:r>
              <a:rPr lang="en-US" dirty="0" smtClean="0"/>
              <a:t>this property and gravity, explained next. For example, if </a:t>
            </a:r>
            <a:r>
              <a:rPr lang="en-US" dirty="0" smtClean="0"/>
              <a:t>you have </a:t>
            </a:r>
            <a:r>
              <a:rPr lang="en-US" dirty="0" smtClean="0"/>
              <a:t>a widget that has its width set to </a:t>
            </a:r>
            <a:r>
              <a:rPr lang="en-US" dirty="0" err="1" smtClean="0"/>
              <a:t>fill_parent</a:t>
            </a:r>
            <a:r>
              <a:rPr lang="en-US" dirty="0" smtClean="0"/>
              <a:t>, trying to center it wouldn’t </a:t>
            </a:r>
            <a:r>
              <a:rPr lang="en-US" dirty="0" smtClean="0"/>
              <a:t>do much</a:t>
            </a:r>
            <a:r>
              <a:rPr lang="en-US" dirty="0" smtClean="0"/>
              <a:t>, because it’s already taking all available space. However, if our Title </a:t>
            </a:r>
            <a:r>
              <a:rPr lang="en-US" dirty="0" smtClean="0"/>
              <a:t>Text View </a:t>
            </a:r>
            <a:r>
              <a:rPr lang="en-US" dirty="0" smtClean="0"/>
              <a:t>had its width set to </a:t>
            </a:r>
            <a:r>
              <a:rPr lang="en-US" dirty="0" err="1" smtClean="0"/>
              <a:t>wrap_content</a:t>
            </a:r>
            <a:r>
              <a:rPr lang="en-US" dirty="0" smtClean="0"/>
              <a:t>, centering it with </a:t>
            </a:r>
            <a:r>
              <a:rPr lang="en-US" dirty="0" err="1" smtClean="0"/>
              <a:t>layout_gravity</a:t>
            </a:r>
            <a:r>
              <a:rPr lang="en-US" dirty="0" smtClean="0"/>
              <a:t> </a:t>
            </a:r>
            <a:r>
              <a:rPr lang="en-US" dirty="0" smtClean="0"/>
              <a:t>would generate </a:t>
            </a:r>
            <a:r>
              <a:rPr lang="en-US" dirty="0" smtClean="0"/>
              <a:t>the desired results.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991600" cy="6019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Specifies how the content of this widget is </a:t>
            </a:r>
            <a:r>
              <a:rPr lang="en-US" dirty="0" smtClean="0"/>
              <a:t>positioned </a:t>
            </a:r>
            <a:r>
              <a:rPr lang="en-US" dirty="0" smtClean="0"/>
              <a:t>within the widget itself. It </a:t>
            </a:r>
            <a:r>
              <a:rPr lang="en-US" dirty="0" smtClean="0"/>
              <a:t>is commonly </a:t>
            </a:r>
            <a:r>
              <a:rPr lang="en-US" dirty="0" smtClean="0"/>
              <a:t>confused with </a:t>
            </a:r>
            <a:r>
              <a:rPr lang="en-US" dirty="0" err="1" smtClean="0"/>
              <a:t>layout_gravity</a:t>
            </a:r>
            <a:r>
              <a:rPr lang="en-US" dirty="0" smtClean="0"/>
              <a:t>. Which one to use will depend on </a:t>
            </a:r>
            <a:r>
              <a:rPr lang="en-US" dirty="0" smtClean="0"/>
              <a:t>the size </a:t>
            </a:r>
            <a:r>
              <a:rPr lang="en-US" dirty="0" smtClean="0"/>
              <a:t>of your widget and the desired look. For example, </a:t>
            </a:r>
            <a:r>
              <a:rPr lang="en-US" dirty="0" smtClean="0">
                <a:solidFill>
                  <a:srgbClr val="FF0000"/>
                </a:solidFill>
              </a:rPr>
              <a:t>if our Title </a:t>
            </a:r>
            <a:r>
              <a:rPr lang="en-US" dirty="0" err="1" smtClean="0">
                <a:solidFill>
                  <a:srgbClr val="FF0000"/>
                </a:solidFill>
              </a:rPr>
              <a:t>TextView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had the </a:t>
            </a:r>
            <a:r>
              <a:rPr lang="en-US" dirty="0" smtClean="0">
                <a:solidFill>
                  <a:srgbClr val="FF0000"/>
                </a:solidFill>
              </a:rPr>
              <a:t>width </a:t>
            </a:r>
            <a:r>
              <a:rPr lang="en-US" dirty="0" err="1" smtClean="0">
                <a:solidFill>
                  <a:srgbClr val="FF0000"/>
                </a:solidFill>
              </a:rPr>
              <a:t>fill_parent</a:t>
            </a:r>
            <a:r>
              <a:rPr lang="en-US" dirty="0" smtClean="0">
                <a:solidFill>
                  <a:srgbClr val="FF0000"/>
                </a:solidFill>
              </a:rPr>
              <a:t>, then centering it with gravity would work, but </a:t>
            </a:r>
            <a:r>
              <a:rPr lang="en-US" dirty="0" err="1" smtClean="0">
                <a:solidFill>
                  <a:srgbClr val="FF0000"/>
                </a:solidFill>
              </a:rPr>
              <a:t>centeringit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with </a:t>
            </a:r>
            <a:r>
              <a:rPr lang="en-US" dirty="0" err="1" smtClean="0">
                <a:solidFill>
                  <a:srgbClr val="FF0000"/>
                </a:solidFill>
              </a:rPr>
              <a:t>layout_gravity</a:t>
            </a:r>
            <a:r>
              <a:rPr lang="en-US" dirty="0" smtClean="0">
                <a:solidFill>
                  <a:srgbClr val="FF0000"/>
                </a:solidFill>
              </a:rPr>
              <a:t> wouldn’t do </a:t>
            </a:r>
            <a:r>
              <a:rPr lang="en-US" dirty="0" smtClean="0">
                <a:solidFill>
                  <a:srgbClr val="FF0000"/>
                </a:solidFill>
              </a:rPr>
              <a:t>anything.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Absolute_layout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/>
          <a:lstStyle/>
          <a:p>
            <a:r>
              <a:rPr lang="en-US" dirty="0" smtClean="0"/>
              <a:t>It enables you to specify the exact location of its children.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Why do we not use </a:t>
            </a:r>
            <a:r>
              <a:rPr lang="en-US" dirty="0" err="1" smtClean="0">
                <a:solidFill>
                  <a:srgbClr val="FF0000"/>
                </a:solidFill>
              </a:rPr>
              <a:t>Abslute_layout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With </a:t>
            </a:r>
            <a:r>
              <a:rPr lang="en-US" dirty="0" smtClean="0"/>
              <a:t>the advent of devices with different screen sizes, using the </a:t>
            </a:r>
            <a:r>
              <a:rPr lang="en-US" dirty="0" err="1" smtClean="0"/>
              <a:t>AbsoluteLayout</a:t>
            </a:r>
            <a:r>
              <a:rPr lang="en-US" dirty="0" smtClean="0"/>
              <a:t> makes it </a:t>
            </a:r>
            <a:r>
              <a:rPr lang="en-US" dirty="0" smtClean="0"/>
              <a:t>difficult for </a:t>
            </a:r>
            <a:r>
              <a:rPr lang="en-US" dirty="0" smtClean="0"/>
              <a:t>your application to have a consistent look and feel across devices.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TableLayout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 </a:t>
            </a:r>
            <a:r>
              <a:rPr lang="en-US" dirty="0" err="1" smtClean="0"/>
              <a:t>TableLayout</a:t>
            </a:r>
            <a:r>
              <a:rPr lang="en-US" dirty="0" smtClean="0"/>
              <a:t> groups views into rows and columns. You use the &lt;</a:t>
            </a:r>
            <a:r>
              <a:rPr lang="en-US" dirty="0" err="1" smtClean="0"/>
              <a:t>TableRow</a:t>
            </a:r>
            <a:r>
              <a:rPr lang="en-US" dirty="0" smtClean="0"/>
              <a:t>&gt; element to </a:t>
            </a:r>
            <a:r>
              <a:rPr lang="en-US" dirty="0" smtClean="0"/>
              <a:t>designate a </a:t>
            </a:r>
            <a:r>
              <a:rPr lang="en-US" dirty="0" smtClean="0"/>
              <a:t>row in the table. Each row can contain one or more views. Each view you place within a row </a:t>
            </a:r>
            <a:r>
              <a:rPr lang="en-US" dirty="0" smtClean="0"/>
              <a:t>forms a </a:t>
            </a:r>
            <a:r>
              <a:rPr lang="en-US" dirty="0" smtClean="0"/>
              <a:t>cell. The width of each column is determined by the largest width of each cell in that column.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Table Layout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14487" y="1439069"/>
            <a:ext cx="591502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Relative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/>
              <a:t>The </a:t>
            </a:r>
            <a:r>
              <a:rPr lang="en-US" dirty="0" err="1" smtClean="0"/>
              <a:t>RelativeLayout</a:t>
            </a:r>
            <a:r>
              <a:rPr lang="en-US" dirty="0" smtClean="0"/>
              <a:t> enables you to specify how child views are positioned relative to each other.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Activity displays </a:t>
            </a:r>
            <a:r>
              <a:rPr lang="en-US" dirty="0" err="1" smtClean="0"/>
              <a:t>userinterface</a:t>
            </a:r>
            <a:r>
              <a:rPr lang="en-US" dirty="0" smtClean="0"/>
              <a:t> of your application which contains widgets like buttons ,textboxes and labels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(activity8)</a:t>
            </a:r>
            <a:r>
              <a:rPr lang="en-US" dirty="0" smtClean="0"/>
              <a:t>Listening for UI notifications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User interact with UI at two levels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Activity level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Views level</a:t>
            </a:r>
          </a:p>
          <a:p>
            <a:pPr marL="514350" indent="-514350">
              <a:buNone/>
            </a:pPr>
            <a:r>
              <a:rPr lang="en-US" dirty="0" smtClean="0"/>
              <a:t>At activity level Activity class exposes methods that you can override..</a:t>
            </a:r>
          </a:p>
          <a:p>
            <a:pPr marL="514350" indent="-514350">
              <a:buNone/>
            </a:pPr>
            <a:r>
              <a:rPr lang="en-US" dirty="0" err="1" smtClean="0"/>
              <a:t>onKeyDown</a:t>
            </a:r>
            <a:r>
              <a:rPr lang="en-US" dirty="0" smtClean="0"/>
              <a:t>()---Called when a key was pressed and not handled by any of the views contained with in the </a:t>
            </a:r>
            <a:r>
              <a:rPr lang="en-US" dirty="0" err="1" smtClean="0"/>
              <a:t>acitvity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err="1" smtClean="0"/>
              <a:t>onKeyUp</a:t>
            </a:r>
            <a:r>
              <a:rPr lang="en-US" dirty="0" smtClean="0"/>
              <a:t>()---</a:t>
            </a:r>
          </a:p>
          <a:p>
            <a:pPr marL="514350" indent="-514350">
              <a:buNone/>
            </a:pPr>
            <a:r>
              <a:rPr lang="en-US" dirty="0" err="1" smtClean="0"/>
              <a:t>onMenuItemSelected</a:t>
            </a:r>
            <a:r>
              <a:rPr lang="en-US" dirty="0" smtClean="0"/>
              <a:t>()—</a:t>
            </a:r>
          </a:p>
          <a:p>
            <a:pPr marL="514350" indent="-514350">
              <a:buNone/>
            </a:pPr>
            <a:r>
              <a:rPr lang="en-US" dirty="0" err="1" smtClean="0"/>
              <a:t>onMenuOpened</a:t>
            </a:r>
            <a:r>
              <a:rPr lang="en-US" dirty="0" smtClean="0"/>
              <a:t>()----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When to use “@android or ?android”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8991600" cy="5791200"/>
          </a:xfrm>
        </p:spPr>
        <p:txBody>
          <a:bodyPr/>
          <a:lstStyle/>
          <a:p>
            <a:r>
              <a:rPr lang="en-US" dirty="0" smtClean="0"/>
              <a:t>The @-syntax is used for resources that are defined in your project or the Android framework. The ?-syntax is used for resources in the current theme.</a:t>
            </a:r>
          </a:p>
          <a:p>
            <a:pPr>
              <a:buNone/>
            </a:pPr>
            <a:r>
              <a:rPr lang="en-US" dirty="0" smtClean="0"/>
              <a:t>For </a:t>
            </a:r>
            <a:r>
              <a:rPr lang="en-US" dirty="0" err="1" smtClean="0"/>
              <a:t>starStyle</a:t>
            </a:r>
            <a:r>
              <a:rPr lang="en-US" dirty="0" smtClean="0"/>
              <a:t>, which should be defined in the theme</a:t>
            </a:r>
          </a:p>
          <a:p>
            <a:pPr>
              <a:buNone/>
            </a:pPr>
            <a:r>
              <a:rPr lang="en-US" dirty="0" smtClean="0"/>
              <a:t>"?</a:t>
            </a:r>
            <a:r>
              <a:rPr lang="en-US" dirty="0" err="1" smtClean="0"/>
              <a:t>android:attr</a:t>
            </a:r>
            <a:r>
              <a:rPr lang="en-US" dirty="0" smtClean="0"/>
              <a:t>/</a:t>
            </a:r>
            <a:r>
              <a:rPr lang="en-US" dirty="0" err="1" smtClean="0"/>
              <a:t>starStyle</a:t>
            </a:r>
            <a:r>
              <a:rPr lang="en-US" dirty="0" smtClean="0"/>
              <a:t>"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906963"/>
          </a:xfrm>
        </p:spPr>
        <p:txBody>
          <a:bodyPr/>
          <a:lstStyle/>
          <a:p>
            <a:r>
              <a:rPr lang="en-US" dirty="0" smtClean="0"/>
              <a:t>We define UI in xml file(</a:t>
            </a:r>
            <a:r>
              <a:rPr lang="en-US" dirty="0" err="1" smtClean="0"/>
              <a:t>res</a:t>
            </a:r>
            <a:r>
              <a:rPr lang="en-US" dirty="0" err="1" smtClean="0">
                <a:sym typeface="Wingdings" pitchFamily="2" charset="2"/>
              </a:rPr>
              <a:t></a:t>
            </a:r>
            <a:r>
              <a:rPr lang="en-US" dirty="0" err="1" smtClean="0"/>
              <a:t>layout</a:t>
            </a:r>
            <a:r>
              <a:rPr lang="en-US" dirty="0" err="1" smtClean="0">
                <a:sym typeface="Wingdings" pitchFamily="2" charset="2"/>
              </a:rPr>
              <a:t>main.xml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r>
              <a:rPr lang="en-US" dirty="0" smtClean="0">
                <a:sym typeface="Wingdings" pitchFamily="2" charset="2"/>
              </a:rPr>
              <a:t>During the runtime we load this UI to </a:t>
            </a:r>
            <a:r>
              <a:rPr lang="en-US" dirty="0" err="1" smtClean="0">
                <a:sym typeface="Wingdings" pitchFamily="2" charset="2"/>
              </a:rPr>
              <a:t>OnCreate</a:t>
            </a:r>
            <a:r>
              <a:rPr lang="en-US" dirty="0" smtClean="0">
                <a:sym typeface="Wingdings" pitchFamily="2" charset="2"/>
              </a:rPr>
              <a:t>() </a:t>
            </a:r>
            <a:r>
              <a:rPr lang="en-US" dirty="0" err="1" smtClean="0">
                <a:sym typeface="Wingdings" pitchFamily="2" charset="2"/>
              </a:rPr>
              <a:t>eventHandler</a:t>
            </a:r>
            <a:r>
              <a:rPr lang="en-US" dirty="0" smtClean="0">
                <a:sym typeface="Wingdings" pitchFamily="2" charset="2"/>
              </a:rPr>
              <a:t> in the Activity class ,</a:t>
            </a:r>
          </a:p>
          <a:p>
            <a:r>
              <a:rPr lang="en-US" dirty="0" smtClean="0">
                <a:sym typeface="Wingdings" pitchFamily="2" charset="2"/>
              </a:rPr>
              <a:t>During the compilation ,each element in the xml file is compiled into  its equivalent Android GUI class ,with attributes represented by methods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Views and </a:t>
            </a:r>
            <a:r>
              <a:rPr lang="en-US" dirty="0" err="1" smtClean="0"/>
              <a:t>ViewsGroups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991600" cy="5562600"/>
          </a:xfrm>
        </p:spPr>
        <p:txBody>
          <a:bodyPr/>
          <a:lstStyle/>
          <a:p>
            <a:r>
              <a:rPr lang="en-US" dirty="0" smtClean="0"/>
              <a:t>An activity contains views and views </a:t>
            </a:r>
            <a:r>
              <a:rPr lang="en-US" dirty="0" err="1" smtClean="0"/>
              <a:t>groups,a</a:t>
            </a:r>
            <a:r>
              <a:rPr lang="en-US" dirty="0" smtClean="0"/>
              <a:t> view is a widget that has appearance on the </a:t>
            </a:r>
            <a:r>
              <a:rPr lang="en-US" dirty="0" err="1" smtClean="0"/>
              <a:t>screen,example</a:t>
            </a:r>
            <a:r>
              <a:rPr lang="en-US" dirty="0" smtClean="0"/>
              <a:t> of views are </a:t>
            </a:r>
            <a:r>
              <a:rPr lang="en-US" dirty="0" err="1" smtClean="0"/>
              <a:t>buttons,labels</a:t>
            </a:r>
            <a:r>
              <a:rPr lang="en-US" dirty="0" smtClean="0"/>
              <a:t> and textboxes views derives from </a:t>
            </a:r>
            <a:r>
              <a:rPr lang="en-US" dirty="0" err="1" smtClean="0"/>
              <a:t>android.view.Views</a:t>
            </a:r>
            <a:endParaRPr lang="en-US" dirty="0" smtClean="0"/>
          </a:p>
          <a:p>
            <a:r>
              <a:rPr lang="en-US" dirty="0" smtClean="0"/>
              <a:t>One or more views can be grouped into the </a:t>
            </a:r>
            <a:r>
              <a:rPr lang="en-US" dirty="0" err="1" smtClean="0"/>
              <a:t>viewGroup.A</a:t>
            </a:r>
            <a:r>
              <a:rPr lang="en-US" dirty="0" smtClean="0"/>
              <a:t> view group is a layout in which you can order and sequence  of views(</a:t>
            </a:r>
            <a:r>
              <a:rPr lang="en-US" dirty="0" err="1" smtClean="0"/>
              <a:t>android</a:t>
            </a:r>
            <a:r>
              <a:rPr lang="en-US" dirty="0" err="1" smtClean="0">
                <a:sym typeface="Wingdings" pitchFamily="2" charset="2"/>
              </a:rPr>
              <a:t>viewViewGroup</a:t>
            </a:r>
            <a:r>
              <a:rPr lang="en-US" dirty="0" smtClean="0">
                <a:sym typeface="Wingdings" pitchFamily="2" charset="2"/>
              </a:rPr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ViewGroup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linearLayout</a:t>
            </a:r>
            <a:endParaRPr lang="en-US" dirty="0" smtClean="0"/>
          </a:p>
          <a:p>
            <a:r>
              <a:rPr lang="en-US" dirty="0" err="1" smtClean="0"/>
              <a:t>AbsoluteLayout</a:t>
            </a:r>
            <a:endParaRPr lang="en-US" dirty="0" smtClean="0"/>
          </a:p>
          <a:p>
            <a:r>
              <a:rPr lang="en-US" dirty="0" err="1" smtClean="0"/>
              <a:t>RelativeLayout</a:t>
            </a:r>
            <a:endParaRPr lang="en-US" dirty="0" smtClean="0"/>
          </a:p>
          <a:p>
            <a:r>
              <a:rPr lang="en-US" dirty="0" err="1" smtClean="0"/>
              <a:t>TableLayout</a:t>
            </a:r>
            <a:endParaRPr lang="en-US" dirty="0" smtClean="0"/>
          </a:p>
          <a:p>
            <a:r>
              <a:rPr lang="en-US" dirty="0" err="1" smtClean="0"/>
              <a:t>RelativeLayout</a:t>
            </a:r>
            <a:endParaRPr lang="en-US" dirty="0" smtClean="0"/>
          </a:p>
          <a:p>
            <a:r>
              <a:rPr lang="en-US" dirty="0" err="1" smtClean="0"/>
              <a:t>FrameLayout</a:t>
            </a:r>
            <a:endParaRPr lang="en-US" dirty="0" smtClean="0"/>
          </a:p>
          <a:p>
            <a:r>
              <a:rPr lang="en-US" dirty="0" err="1" smtClean="0"/>
              <a:t>ScrollView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944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Attributes used in view and </a:t>
            </a:r>
            <a:r>
              <a:rPr lang="en-US" dirty="0" err="1" smtClean="0"/>
              <a:t>viewGroups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19200"/>
            <a:ext cx="8839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86200"/>
            <a:ext cx="8686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Units of measurement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9143999" cy="443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between </a:t>
            </a:r>
            <a:r>
              <a:rPr lang="en-US" dirty="0" err="1" smtClean="0"/>
              <a:t>dp</a:t>
            </a:r>
            <a:r>
              <a:rPr lang="en-US" dirty="0" smtClean="0"/>
              <a:t> and </a:t>
            </a:r>
            <a:r>
              <a:rPr lang="en-US" dirty="0" err="1" smtClean="0"/>
              <a:t>px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</a:t>
            </a:r>
            <a:r>
              <a:rPr lang="en-US" dirty="0" err="1" smtClean="0"/>
              <a:t>dp</a:t>
            </a:r>
            <a:r>
              <a:rPr lang="en-US" dirty="0" smtClean="0"/>
              <a:t> unit is density independent and 160dp is equivalent to one inch. The </a:t>
            </a:r>
            <a:r>
              <a:rPr lang="en-US" dirty="0" err="1" smtClean="0"/>
              <a:t>px</a:t>
            </a:r>
            <a:r>
              <a:rPr lang="en-US" dirty="0" smtClean="0"/>
              <a:t> unit </a:t>
            </a:r>
            <a:r>
              <a:rPr lang="en-US" dirty="0" smtClean="0"/>
              <a:t>corresponds to </a:t>
            </a:r>
            <a:r>
              <a:rPr lang="en-US" dirty="0" smtClean="0"/>
              <a:t>an actual pixel on screen. You should always use the </a:t>
            </a:r>
            <a:r>
              <a:rPr lang="en-US" dirty="0" err="1" smtClean="0"/>
              <a:t>dp</a:t>
            </a:r>
            <a:r>
              <a:rPr lang="en-US" dirty="0" smtClean="0"/>
              <a:t> unit because it enables your </a:t>
            </a:r>
            <a:r>
              <a:rPr lang="en-US" dirty="0" smtClean="0"/>
              <a:t>activity to </a:t>
            </a:r>
            <a:r>
              <a:rPr lang="en-US" dirty="0" smtClean="0"/>
              <a:t>scale properly when run on devices of varying screen size.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867400"/>
            <a:ext cx="9372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sz="2400" dirty="0" smtClean="0"/>
              <a:t>emulator (320*480)</a:t>
            </a:r>
            <a:r>
              <a:rPr lang="en-US" dirty="0" smtClean="0"/>
              <a:t>                  </a:t>
            </a:r>
            <a:r>
              <a:rPr lang="en-US" sz="2400" dirty="0" smtClean="0"/>
              <a:t>emulator wit (480*800)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457201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7550</TotalTime>
  <Words>1080</Words>
  <Application>Microsoft Office PowerPoint</Application>
  <PresentationFormat>On-screen Show (4:3)</PresentationFormat>
  <Paragraphs>120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Know The Interface</vt:lpstr>
      <vt:lpstr>Interface</vt:lpstr>
      <vt:lpstr>Interface</vt:lpstr>
      <vt:lpstr>Views and ViewsGroups</vt:lpstr>
      <vt:lpstr>ViewGroup</vt:lpstr>
      <vt:lpstr>Attributes used in view and viewGroups</vt:lpstr>
      <vt:lpstr>Units of measurement</vt:lpstr>
      <vt:lpstr>Difference between dp and px</vt:lpstr>
      <vt:lpstr> emulator (320*480)                  emulator wit (480*800)</vt:lpstr>
      <vt:lpstr>Slide 10</vt:lpstr>
      <vt:lpstr>Slide 11</vt:lpstr>
      <vt:lpstr>layout_height and layout_width</vt:lpstr>
      <vt:lpstr>layout_weihgt</vt:lpstr>
      <vt:lpstr>Layout_gravity</vt:lpstr>
      <vt:lpstr>gravity</vt:lpstr>
      <vt:lpstr>Absolute_layout</vt:lpstr>
      <vt:lpstr>TableLayout</vt:lpstr>
      <vt:lpstr>Table Layout</vt:lpstr>
      <vt:lpstr>Relative layout</vt:lpstr>
      <vt:lpstr>(activity8)Listening for UI notifications</vt:lpstr>
      <vt:lpstr>When to use “@android or ?android”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 The Interface</dc:title>
  <dc:creator>admin</dc:creator>
  <cp:lastModifiedBy>admin</cp:lastModifiedBy>
  <cp:revision>5</cp:revision>
  <dcterms:created xsi:type="dcterms:W3CDTF">2006-08-16T00:00:00Z</dcterms:created>
  <dcterms:modified xsi:type="dcterms:W3CDTF">2012-03-28T05:54:12Z</dcterms:modified>
</cp:coreProperties>
</file>