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2" r:id="rId3"/>
    <p:sldId id="263" r:id="rId4"/>
    <p:sldId id="264" r:id="rId5"/>
    <p:sldId id="265" r:id="rId6"/>
    <p:sldId id="266" r:id="rId7"/>
    <p:sldId id="267" r:id="rId8"/>
    <p:sldId id="268" r:id="rId9"/>
    <p:sldId id="269" r:id="rId10"/>
    <p:sldId id="257" r:id="rId11"/>
    <p:sldId id="258" r:id="rId12"/>
    <p:sldId id="259" r:id="rId13"/>
    <p:sldId id="260" r:id="rId14"/>
    <p:sldId id="261"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72" d="100"/>
          <a:sy n="72" d="100"/>
        </p:scale>
        <p:origin x="-1098"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29-Feb-12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29-Feb-12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29-Feb-12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29-Feb-12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29-Feb-12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29-Feb-12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29-Feb-12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29-Feb-12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29-Feb-12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29-Feb-12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29-Feb-12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29-Feb-12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Android Intents</a:t>
            </a:r>
            <a:endParaRPr lang="en-US" dirty="0"/>
          </a:p>
        </p:txBody>
      </p:sp>
      <p:sp>
        <p:nvSpPr>
          <p:cNvPr id="3" name="Subtitle 2"/>
          <p:cNvSpPr>
            <a:spLocks noGrp="1"/>
          </p:cNvSpPr>
          <p:nvPr>
            <p:ph type="subTitle" idx="1"/>
          </p:nvPr>
        </p:nvSpPr>
        <p:spPr/>
        <p:txBody>
          <a:bodyPr/>
          <a:lstStyle/>
          <a:p>
            <a:r>
              <a:rPr lang="en-US" dirty="0" err="1" smtClean="0"/>
              <a:t>Nasrullah</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en-US" dirty="0" smtClean="0"/>
              <a:t>Intents</a:t>
            </a:r>
            <a:endParaRPr lang="en-US" dirty="0"/>
          </a:p>
        </p:txBody>
      </p:sp>
      <p:sp>
        <p:nvSpPr>
          <p:cNvPr id="3" name="Content Placeholder 2"/>
          <p:cNvSpPr>
            <a:spLocks noGrp="1"/>
          </p:cNvSpPr>
          <p:nvPr>
            <p:ph idx="1"/>
          </p:nvPr>
        </p:nvSpPr>
        <p:spPr>
          <a:xfrm>
            <a:off x="457200" y="914400"/>
            <a:ext cx="8229600" cy="5211763"/>
          </a:xfrm>
        </p:spPr>
        <p:txBody>
          <a:bodyPr/>
          <a:lstStyle/>
          <a:p>
            <a:r>
              <a:rPr lang="en-US" dirty="0" smtClean="0"/>
              <a:t>Intents are asynchronous messages which allow  android components to  request functionality from other components of the android components.</a:t>
            </a:r>
          </a:p>
          <a:p>
            <a:r>
              <a:rPr lang="en-US" dirty="0" smtClean="0"/>
              <a:t>An activity send an intent to another system which starts an other activity</a:t>
            </a:r>
          </a:p>
          <a:p>
            <a:endParaRPr lang="en-US" dirty="0" smtClean="0"/>
          </a:p>
          <a:p>
            <a:r>
              <a:rPr lang="en-US" dirty="0" smtClean="0"/>
              <a:t>Intents are the instances of </a:t>
            </a:r>
          </a:p>
          <a:p>
            <a:r>
              <a:rPr lang="en-US" dirty="0" err="1" smtClean="0"/>
              <a:t>Android.content.Instance</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792162"/>
          </a:xfrm>
        </p:spPr>
        <p:txBody>
          <a:bodyPr/>
          <a:lstStyle/>
          <a:p>
            <a:r>
              <a:rPr lang="en-US" dirty="0" err="1" smtClean="0"/>
              <a:t>Explicity</a:t>
            </a:r>
            <a:r>
              <a:rPr lang="en-US" dirty="0" smtClean="0"/>
              <a:t> Intent</a:t>
            </a:r>
            <a:endParaRPr lang="en-US" dirty="0"/>
          </a:p>
        </p:txBody>
      </p:sp>
      <p:sp>
        <p:nvSpPr>
          <p:cNvPr id="3" name="Content Placeholder 2"/>
          <p:cNvSpPr>
            <a:spLocks noGrp="1"/>
          </p:cNvSpPr>
          <p:nvPr>
            <p:ph idx="1"/>
          </p:nvPr>
        </p:nvSpPr>
        <p:spPr>
          <a:xfrm>
            <a:off x="0" y="685800"/>
            <a:ext cx="9144000" cy="5440363"/>
          </a:xfrm>
        </p:spPr>
        <p:txBody>
          <a:bodyPr/>
          <a:lstStyle/>
          <a:p>
            <a:r>
              <a:rPr lang="en-US" dirty="0" err="1" smtClean="0"/>
              <a:t>Explictiy</a:t>
            </a:r>
            <a:r>
              <a:rPr lang="en-US" dirty="0" smtClean="0"/>
              <a:t> intents explicitly name the component which should be called by the android </a:t>
            </a:r>
            <a:r>
              <a:rPr lang="en-US" dirty="0" err="1" smtClean="0"/>
              <a:t>system,by</a:t>
            </a:r>
            <a:r>
              <a:rPr lang="en-US" dirty="0" smtClean="0"/>
              <a:t> using the java class as identifier.</a:t>
            </a:r>
          </a:p>
          <a:p>
            <a:r>
              <a:rPr lang="en-US" sz="1800" dirty="0" smtClean="0">
                <a:solidFill>
                  <a:srgbClr val="0070C0"/>
                </a:solidFill>
              </a:rPr>
              <a:t>Intent </a:t>
            </a:r>
            <a:r>
              <a:rPr lang="en-US" sz="1800" dirty="0" err="1" smtClean="0">
                <a:solidFill>
                  <a:srgbClr val="0070C0"/>
                </a:solidFill>
              </a:rPr>
              <a:t>i</a:t>
            </a:r>
            <a:r>
              <a:rPr lang="en-US" sz="1800" dirty="0" smtClean="0">
                <a:solidFill>
                  <a:srgbClr val="0070C0"/>
                </a:solidFill>
              </a:rPr>
              <a:t> = new Intent(this, </a:t>
            </a:r>
            <a:r>
              <a:rPr lang="en-US" sz="1800" dirty="0" err="1" smtClean="0">
                <a:solidFill>
                  <a:srgbClr val="0070C0"/>
                </a:solidFill>
              </a:rPr>
              <a:t>ActivityTwo.class</a:t>
            </a:r>
            <a:r>
              <a:rPr lang="en-US" sz="1800" dirty="0" smtClean="0">
                <a:solidFill>
                  <a:srgbClr val="0070C0"/>
                </a:solidFill>
              </a:rPr>
              <a:t>);</a:t>
            </a:r>
          </a:p>
          <a:p>
            <a:endParaRPr lang="en-US" sz="1800" dirty="0" smtClean="0">
              <a:solidFill>
                <a:srgbClr val="0070C0"/>
              </a:solidFill>
            </a:endParaRPr>
          </a:p>
          <a:p>
            <a:r>
              <a:rPr lang="en-US" sz="1800" dirty="0" smtClean="0">
                <a:solidFill>
                  <a:srgbClr val="0070C0"/>
                </a:solidFill>
              </a:rPr>
              <a:t> </a:t>
            </a:r>
            <a:r>
              <a:rPr lang="en-US" sz="1800" dirty="0" err="1" smtClean="0">
                <a:solidFill>
                  <a:srgbClr val="0070C0"/>
                </a:solidFill>
              </a:rPr>
              <a:t>i.putExtra</a:t>
            </a:r>
            <a:r>
              <a:rPr lang="en-US" sz="1800" dirty="0" smtClean="0">
                <a:solidFill>
                  <a:srgbClr val="0070C0"/>
                </a:solidFill>
              </a:rPr>
              <a:t>("Value1", "This value one for </a:t>
            </a:r>
            <a:r>
              <a:rPr lang="en-US" sz="1800" dirty="0" err="1" smtClean="0">
                <a:solidFill>
                  <a:srgbClr val="0070C0"/>
                </a:solidFill>
              </a:rPr>
              <a:t>ActivityTwo</a:t>
            </a:r>
            <a:r>
              <a:rPr lang="en-US" sz="1800" dirty="0" smtClean="0">
                <a:solidFill>
                  <a:srgbClr val="0070C0"/>
                </a:solidFill>
              </a:rPr>
              <a:t> ");</a:t>
            </a:r>
            <a:endParaRPr lang="en-US" dirty="0" smtClean="0">
              <a:solidFill>
                <a:srgbClr val="0070C0"/>
              </a:solidFill>
            </a:endParaRPr>
          </a:p>
          <a:p>
            <a:r>
              <a:rPr lang="en-US" dirty="0" smtClean="0"/>
              <a:t> </a:t>
            </a:r>
            <a:r>
              <a:rPr lang="en-US" sz="1800" dirty="0" err="1" smtClean="0">
                <a:solidFill>
                  <a:srgbClr val="0070C0"/>
                </a:solidFill>
              </a:rPr>
              <a:t>i.putExtra</a:t>
            </a:r>
            <a:r>
              <a:rPr lang="en-US" sz="1800" dirty="0" smtClean="0">
                <a:solidFill>
                  <a:srgbClr val="0070C0"/>
                </a:solidFill>
              </a:rPr>
              <a:t>("Value2", "This value two </a:t>
            </a:r>
            <a:r>
              <a:rPr lang="en-US" sz="1800" dirty="0" err="1" smtClean="0">
                <a:solidFill>
                  <a:srgbClr val="0070C0"/>
                </a:solidFill>
              </a:rPr>
              <a:t>ActivityTwo</a:t>
            </a:r>
            <a:r>
              <a:rPr lang="en-US" sz="1800" dirty="0" smtClean="0">
                <a:solidFill>
                  <a:srgbClr val="0070C0"/>
                </a:solidFill>
              </a:rPr>
              <a:t>"); </a:t>
            </a:r>
          </a:p>
          <a:p>
            <a:r>
              <a:rPr lang="en-US" sz="1800" dirty="0" smtClean="0">
                <a:solidFill>
                  <a:srgbClr val="FF0000"/>
                </a:solidFill>
              </a:rPr>
              <a:t>If this intent is correctly send to the android </a:t>
            </a:r>
            <a:r>
              <a:rPr lang="en-US" sz="1800" dirty="0" err="1" smtClean="0">
                <a:solidFill>
                  <a:srgbClr val="FF0000"/>
                </a:solidFill>
              </a:rPr>
              <a:t>system,it</a:t>
            </a:r>
            <a:r>
              <a:rPr lang="en-US" sz="1800" dirty="0" smtClean="0">
                <a:solidFill>
                  <a:srgbClr val="FF0000"/>
                </a:solidFill>
              </a:rPr>
              <a:t> will start the associated class.</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7362"/>
          </a:xfrm>
        </p:spPr>
        <p:txBody>
          <a:bodyPr>
            <a:normAutofit fontScale="90000"/>
          </a:bodyPr>
          <a:lstStyle/>
          <a:p>
            <a:r>
              <a:rPr lang="en-US" dirty="0" err="1" smtClean="0"/>
              <a:t>Implicti</a:t>
            </a:r>
            <a:r>
              <a:rPr lang="en-US" dirty="0" smtClean="0"/>
              <a:t> Intents</a:t>
            </a:r>
            <a:endParaRPr lang="en-US" dirty="0"/>
          </a:p>
        </p:txBody>
      </p:sp>
      <p:sp>
        <p:nvSpPr>
          <p:cNvPr id="3" name="Content Placeholder 2"/>
          <p:cNvSpPr>
            <a:spLocks noGrp="1"/>
          </p:cNvSpPr>
          <p:nvPr>
            <p:ph idx="1"/>
          </p:nvPr>
        </p:nvSpPr>
        <p:spPr>
          <a:xfrm>
            <a:off x="457200" y="838200"/>
            <a:ext cx="8229600" cy="5287963"/>
          </a:xfrm>
        </p:spPr>
        <p:txBody>
          <a:bodyPr/>
          <a:lstStyle/>
          <a:p>
            <a:r>
              <a:rPr lang="en-US" dirty="0" smtClean="0"/>
              <a:t>Implicit Intents do not specify the Java class which should be called. They specify the action which should be performed and optionally an URI which should be used for this action. </a:t>
            </a:r>
          </a:p>
          <a:p>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en-US" dirty="0" err="1" smtClean="0"/>
              <a:t>Gridlayout</a:t>
            </a:r>
            <a:endParaRPr lang="en-US" dirty="0"/>
          </a:p>
        </p:txBody>
      </p:sp>
      <p:sp>
        <p:nvSpPr>
          <p:cNvPr id="3" name="Content Placeholder 2"/>
          <p:cNvSpPr>
            <a:spLocks noGrp="1"/>
          </p:cNvSpPr>
          <p:nvPr>
            <p:ph idx="1"/>
          </p:nvPr>
        </p:nvSpPr>
        <p:spPr>
          <a:xfrm>
            <a:off x="457200" y="990600"/>
            <a:ext cx="8229600" cy="5135563"/>
          </a:xfrm>
        </p:spPr>
        <p:txBody>
          <a:bodyPr/>
          <a:lstStyle/>
          <a:p>
            <a:r>
              <a:rPr lang="en-US" dirty="0" smtClean="0"/>
              <a:t>Android 4.0 (Ice Cream Sandwich) introduced a new type of layouts: the </a:t>
            </a:r>
            <a:r>
              <a:rPr lang="en-US" b="1" dirty="0" err="1" smtClean="0"/>
              <a:t>Gridlayout</a:t>
            </a:r>
            <a:r>
              <a:rPr lang="en-US" dirty="0" smtClean="0"/>
              <a:t>.</a:t>
            </a:r>
            <a:br>
              <a:rPr lang="en-US" dirty="0" smtClean="0"/>
            </a:br>
            <a:r>
              <a:rPr lang="en-US" dirty="0" err="1" smtClean="0"/>
              <a:t>Gridlayout</a:t>
            </a:r>
            <a:r>
              <a:rPr lang="en-US" dirty="0" smtClean="0"/>
              <a:t> is like the </a:t>
            </a:r>
            <a:r>
              <a:rPr lang="en-US" b="1" dirty="0" smtClean="0"/>
              <a:t>&lt;Table&gt;</a:t>
            </a:r>
            <a:r>
              <a:rPr lang="en-US" dirty="0" smtClean="0"/>
              <a:t> tag in </a:t>
            </a:r>
            <a:r>
              <a:rPr lang="en-US" b="1" dirty="0" smtClean="0"/>
              <a:t>HTML</a:t>
            </a:r>
            <a:r>
              <a:rPr lang="en-US" dirty="0" smtClean="0"/>
              <a:t>. child widgets are arranged in </a:t>
            </a:r>
            <a:r>
              <a:rPr lang="en-US" b="1" dirty="0" smtClean="0"/>
              <a:t>Cells</a:t>
            </a:r>
            <a:r>
              <a:rPr lang="en-US" dirty="0" smtClean="0"/>
              <a:t> made of </a:t>
            </a:r>
            <a:r>
              <a:rPr lang="en-US" b="1" dirty="0" smtClean="0"/>
              <a:t>Rows</a:t>
            </a:r>
            <a:r>
              <a:rPr lang="en-US" dirty="0" smtClean="0"/>
              <a:t> and </a:t>
            </a:r>
            <a:r>
              <a:rPr lang="en-US" b="1" dirty="0" smtClean="0"/>
              <a:t>Columns</a:t>
            </a:r>
            <a:r>
              <a:rPr lang="en-US" dirty="0" smtClean="0"/>
              <a:t>.</a:t>
            </a:r>
            <a:br>
              <a:rPr lang="en-US" dirty="0" smtClean="0"/>
            </a:br>
            <a:r>
              <a:rPr lang="en-US" dirty="0" smtClean="0"/>
              <a:t/>
            </a:r>
            <a:br>
              <a:rPr lang="en-US" dirty="0" smtClean="0"/>
            </a:br>
            <a:r>
              <a:rPr lang="en-US" dirty="0" smtClean="0"/>
              <a:t>Grid layout is a </a:t>
            </a:r>
            <a:r>
              <a:rPr lang="en-US" b="1" dirty="0" err="1" smtClean="0"/>
              <a:t>ViewGroup</a:t>
            </a:r>
            <a:r>
              <a:rPr lang="en-US" dirty="0" smtClean="0"/>
              <a:t> that can be used in constructing dashboard activities like that one in the Google Plus application:</a:t>
            </a:r>
            <a:br>
              <a:rPr lang="en-US" dirty="0" smtClean="0"/>
            </a:b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Final in java</a:t>
            </a:r>
            <a:endParaRPr lang="en-US" dirty="0"/>
          </a:p>
        </p:txBody>
      </p:sp>
      <p:sp>
        <p:nvSpPr>
          <p:cNvPr id="3" name="Content Placeholder 2"/>
          <p:cNvSpPr>
            <a:spLocks noGrp="1"/>
          </p:cNvSpPr>
          <p:nvPr>
            <p:ph idx="1"/>
          </p:nvPr>
        </p:nvSpPr>
        <p:spPr/>
        <p:txBody>
          <a:bodyPr/>
          <a:lstStyle/>
          <a:p>
            <a:r>
              <a:rPr lang="en-US" dirty="0" smtClean="0"/>
              <a:t>In Java, </a:t>
            </a:r>
            <a:r>
              <a:rPr lang="en-US" i="1" dirty="0" smtClean="0"/>
              <a:t>final </a:t>
            </a:r>
            <a:r>
              <a:rPr lang="en-US" dirty="0" smtClean="0"/>
              <a:t>keyword is applied in various context. The </a:t>
            </a:r>
            <a:r>
              <a:rPr lang="en-US" i="1" dirty="0" smtClean="0"/>
              <a:t>final</a:t>
            </a:r>
            <a:r>
              <a:rPr lang="en-US" dirty="0" smtClean="0"/>
              <a:t> keyword is a modifier means the </a:t>
            </a:r>
            <a:r>
              <a:rPr lang="en-US" i="1" dirty="0" smtClean="0"/>
              <a:t>final</a:t>
            </a:r>
            <a:r>
              <a:rPr lang="en-US" dirty="0" smtClean="0"/>
              <a:t> class can't be extended, a variable can't be modified, and also a method can't be override</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Using the application context</a:t>
            </a:r>
            <a:endParaRPr lang="en-US" dirty="0"/>
          </a:p>
        </p:txBody>
      </p:sp>
      <p:sp>
        <p:nvSpPr>
          <p:cNvPr id="3" name="Content Placeholder 2"/>
          <p:cNvSpPr>
            <a:spLocks noGrp="1"/>
          </p:cNvSpPr>
          <p:nvPr>
            <p:ph idx="1"/>
          </p:nvPr>
        </p:nvSpPr>
        <p:spPr>
          <a:xfrm>
            <a:off x="0" y="1295400"/>
            <a:ext cx="9144000" cy="5562600"/>
          </a:xfrm>
        </p:spPr>
        <p:txBody>
          <a:bodyPr/>
          <a:lstStyle/>
          <a:p>
            <a:pPr>
              <a:buNone/>
            </a:pPr>
            <a:r>
              <a:rPr lang="en-US" dirty="0" smtClean="0"/>
              <a:t>You use the application context to access settings and resources shared </a:t>
            </a:r>
            <a:r>
              <a:rPr lang="en-US" dirty="0" smtClean="0"/>
              <a:t>across  multiple </a:t>
            </a:r>
            <a:r>
              <a:rPr lang="en-US" dirty="0" smtClean="0"/>
              <a:t>activity instances.</a:t>
            </a:r>
          </a:p>
          <a:p>
            <a:pPr>
              <a:buNone/>
            </a:pPr>
            <a:r>
              <a:rPr lang="en-US" dirty="0" smtClean="0"/>
              <a:t>You can retrieve the application context for the current process by using </a:t>
            </a:r>
            <a:r>
              <a:rPr lang="en-US" dirty="0" smtClean="0"/>
              <a:t>the  </a:t>
            </a:r>
            <a:r>
              <a:rPr lang="en-US" dirty="0" err="1" smtClean="0"/>
              <a:t>getApplicationContext</a:t>
            </a:r>
            <a:r>
              <a:rPr lang="en-US" dirty="0" smtClean="0"/>
              <a:t>() method, like this:</a:t>
            </a:r>
          </a:p>
          <a:p>
            <a:pPr>
              <a:buNone/>
            </a:pPr>
            <a:r>
              <a:rPr lang="en-US" dirty="0" smtClean="0">
                <a:solidFill>
                  <a:srgbClr val="FF0000"/>
                </a:solidFill>
              </a:rPr>
              <a:t>Context </a:t>
            </a:r>
            <a:r>
              <a:rPr lang="en-US" dirty="0" err="1" smtClean="0">
                <a:solidFill>
                  <a:srgbClr val="FF0000"/>
                </a:solidFill>
              </a:rPr>
              <a:t>context</a:t>
            </a:r>
            <a:r>
              <a:rPr lang="en-US" dirty="0" smtClean="0">
                <a:solidFill>
                  <a:srgbClr val="FF0000"/>
                </a:solidFill>
              </a:rPr>
              <a:t> = </a:t>
            </a:r>
            <a:r>
              <a:rPr lang="en-US" dirty="0" err="1" smtClean="0">
                <a:solidFill>
                  <a:srgbClr val="FF0000"/>
                </a:solidFill>
              </a:rPr>
              <a:t>getApplicationContext</a:t>
            </a:r>
            <a:r>
              <a:rPr lang="en-US" dirty="0" smtClean="0">
                <a:solidFill>
                  <a:srgbClr val="FF0000"/>
                </a:solidFill>
              </a:rPr>
              <a:t>();</a:t>
            </a:r>
          </a:p>
          <a:p>
            <a:pPr>
              <a:buNone/>
            </a:pPr>
            <a:r>
              <a:rPr lang="en-US" dirty="0" err="1" smtClean="0"/>
              <a:t>Retreiving</a:t>
            </a:r>
            <a:r>
              <a:rPr lang="en-US" dirty="0" smtClean="0"/>
              <a:t> the </a:t>
            </a:r>
            <a:r>
              <a:rPr lang="en-US" dirty="0" err="1" smtClean="0"/>
              <a:t>applicatio</a:t>
            </a:r>
            <a:r>
              <a:rPr lang="en-US" dirty="0" smtClean="0"/>
              <a:t> resources</a:t>
            </a:r>
          </a:p>
          <a:p>
            <a:pPr>
              <a:buNone/>
            </a:pPr>
            <a:r>
              <a:rPr lang="en-US" sz="2800" dirty="0" smtClean="0">
                <a:solidFill>
                  <a:srgbClr val="FF0000"/>
                </a:solidFill>
              </a:rPr>
              <a:t>String greeting = </a:t>
            </a:r>
            <a:r>
              <a:rPr lang="en-US" sz="2800" dirty="0" err="1" smtClean="0">
                <a:solidFill>
                  <a:srgbClr val="FF0000"/>
                </a:solidFill>
              </a:rPr>
              <a:t>getResources</a:t>
            </a:r>
            <a:r>
              <a:rPr lang="en-US" sz="2800" dirty="0" smtClean="0">
                <a:solidFill>
                  <a:srgbClr val="FF0000"/>
                </a:solidFill>
              </a:rPr>
              <a:t>().</a:t>
            </a:r>
            <a:r>
              <a:rPr lang="en-US" sz="2800" dirty="0" err="1" smtClean="0">
                <a:solidFill>
                  <a:srgbClr val="FF0000"/>
                </a:solidFill>
              </a:rPr>
              <a:t>getString</a:t>
            </a:r>
            <a:r>
              <a:rPr lang="en-US" sz="2800" dirty="0" smtClean="0">
                <a:solidFill>
                  <a:srgbClr val="FF0000"/>
                </a:solidFill>
              </a:rPr>
              <a:t>(</a:t>
            </a:r>
            <a:r>
              <a:rPr lang="en-US" sz="2800" dirty="0" err="1" smtClean="0">
                <a:solidFill>
                  <a:srgbClr val="FF0000"/>
                </a:solidFill>
              </a:rPr>
              <a:t>R.string.</a:t>
            </a:r>
            <a:r>
              <a:rPr lang="en-US" sz="2800" i="1" dirty="0" err="1" smtClean="0">
                <a:solidFill>
                  <a:srgbClr val="FF0000"/>
                </a:solidFill>
              </a:rPr>
              <a:t>hello</a:t>
            </a:r>
            <a:r>
              <a:rPr lang="en-US" sz="2800" i="1" dirty="0" smtClean="0">
                <a:solidFill>
                  <a:srgbClr val="FF0000"/>
                </a:solidFill>
              </a:rPr>
              <a:t>);</a:t>
            </a:r>
            <a:endParaRPr lang="en-US" sz="2800" dirty="0">
              <a:solidFill>
                <a:srgbClr val="FF0000"/>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Launching the activity</a:t>
            </a:r>
            <a:endParaRPr lang="en-US" dirty="0"/>
          </a:p>
        </p:txBody>
      </p:sp>
      <p:sp>
        <p:nvSpPr>
          <p:cNvPr id="3" name="Content Placeholder 2"/>
          <p:cNvSpPr>
            <a:spLocks noGrp="1"/>
          </p:cNvSpPr>
          <p:nvPr>
            <p:ph idx="1"/>
          </p:nvPr>
        </p:nvSpPr>
        <p:spPr>
          <a:xfrm>
            <a:off x="152400" y="1600200"/>
            <a:ext cx="8991600" cy="5257800"/>
          </a:xfrm>
        </p:spPr>
        <p:txBody>
          <a:bodyPr/>
          <a:lstStyle/>
          <a:p>
            <a:pPr>
              <a:buNone/>
            </a:pPr>
            <a:r>
              <a:rPr lang="en-US" sz="2800" dirty="0" smtClean="0"/>
              <a:t>There are a number of ways to launch an activity, including the following:</a:t>
            </a:r>
          </a:p>
          <a:p>
            <a:pPr marL="514350" indent="-514350">
              <a:buFont typeface="+mj-lt"/>
              <a:buAutoNum type="arabicPeriod"/>
            </a:pPr>
            <a:r>
              <a:rPr lang="en-US" dirty="0" smtClean="0"/>
              <a:t>. </a:t>
            </a:r>
            <a:r>
              <a:rPr lang="en-US" sz="2800" dirty="0" smtClean="0"/>
              <a:t>Designating a launch activity in the manifest file</a:t>
            </a:r>
          </a:p>
          <a:p>
            <a:pPr marL="514350" indent="-514350">
              <a:buFont typeface="+mj-lt"/>
              <a:buAutoNum type="arabicPeriod"/>
            </a:pPr>
            <a:r>
              <a:rPr lang="en-US" sz="2800" dirty="0" smtClean="0"/>
              <a:t>. Launching an activity using the application context</a:t>
            </a:r>
          </a:p>
          <a:p>
            <a:pPr marL="514350" indent="-514350">
              <a:buFont typeface="+mj-lt"/>
              <a:buAutoNum type="arabicPeriod"/>
            </a:pPr>
            <a:r>
              <a:rPr lang="en-US" sz="2800" dirty="0" smtClean="0"/>
              <a:t>. Launching a child activity from a parent activity for a result</a:t>
            </a:r>
            <a:endParaRPr lang="en-US" sz="28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Launch activity in the </a:t>
            </a:r>
            <a:r>
              <a:rPr lang="en-US" dirty="0" err="1" smtClean="0"/>
              <a:t>manifestfile</a:t>
            </a:r>
            <a:endParaRPr lang="en-US" dirty="0"/>
          </a:p>
        </p:txBody>
      </p:sp>
      <p:sp>
        <p:nvSpPr>
          <p:cNvPr id="3" name="Content Placeholder 2"/>
          <p:cNvSpPr>
            <a:spLocks noGrp="1"/>
          </p:cNvSpPr>
          <p:nvPr>
            <p:ph idx="1"/>
          </p:nvPr>
        </p:nvSpPr>
        <p:spPr>
          <a:xfrm>
            <a:off x="228600" y="1600200"/>
            <a:ext cx="8458200" cy="4525963"/>
          </a:xfrm>
        </p:spPr>
        <p:txBody>
          <a:bodyPr/>
          <a:lstStyle/>
          <a:p>
            <a:r>
              <a:rPr lang="en-US" dirty="0" smtClean="0"/>
              <a:t>Each Android application must designate a default activity within the </a:t>
            </a:r>
            <a:r>
              <a:rPr lang="en-US" dirty="0" err="1" smtClean="0"/>
              <a:t>Androidmanifest</a:t>
            </a:r>
            <a:r>
              <a:rPr lang="en-US" dirty="0" smtClean="0"/>
              <a:t> </a:t>
            </a:r>
            <a:r>
              <a:rPr lang="en-US" dirty="0" smtClean="0"/>
              <a:t>file.</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74638"/>
            <a:ext cx="8686800" cy="1143000"/>
          </a:xfrm>
        </p:spPr>
        <p:txBody>
          <a:bodyPr>
            <a:normAutofit fontScale="90000"/>
          </a:bodyPr>
          <a:lstStyle/>
          <a:p>
            <a:r>
              <a:rPr lang="en-US" dirty="0" smtClean="0"/>
              <a:t>Launching Activity using Application Context</a:t>
            </a:r>
            <a:endParaRPr lang="en-US" dirty="0"/>
          </a:p>
        </p:txBody>
      </p:sp>
      <p:sp>
        <p:nvSpPr>
          <p:cNvPr id="3" name="Content Placeholder 2"/>
          <p:cNvSpPr>
            <a:spLocks noGrp="1"/>
          </p:cNvSpPr>
          <p:nvPr>
            <p:ph idx="1"/>
          </p:nvPr>
        </p:nvSpPr>
        <p:spPr>
          <a:xfrm>
            <a:off x="228600" y="1600200"/>
            <a:ext cx="8763000" cy="4525963"/>
          </a:xfrm>
        </p:spPr>
        <p:txBody>
          <a:bodyPr>
            <a:normAutofit fontScale="92500" lnSpcReduction="10000"/>
          </a:bodyPr>
          <a:lstStyle/>
          <a:p>
            <a:r>
              <a:rPr lang="en-US" b="1" dirty="0" smtClean="0">
                <a:solidFill>
                  <a:schemeClr val="accent1">
                    <a:lumMod val="75000"/>
                  </a:schemeClr>
                </a:solidFill>
              </a:rPr>
              <a:t>The most common way to launch an activity is to use the </a:t>
            </a:r>
            <a:r>
              <a:rPr lang="en-US" b="1" dirty="0" err="1" smtClean="0">
                <a:solidFill>
                  <a:schemeClr val="accent1">
                    <a:lumMod val="75000"/>
                  </a:schemeClr>
                </a:solidFill>
              </a:rPr>
              <a:t>startActivity</a:t>
            </a:r>
            <a:r>
              <a:rPr lang="en-US" b="1" dirty="0" smtClean="0">
                <a:solidFill>
                  <a:schemeClr val="accent1">
                    <a:lumMod val="75000"/>
                  </a:schemeClr>
                </a:solidFill>
              </a:rPr>
              <a:t>() method</a:t>
            </a:r>
          </a:p>
          <a:p>
            <a:pPr>
              <a:buNone/>
            </a:pPr>
            <a:r>
              <a:rPr lang="en-US" b="1" dirty="0" smtClean="0">
                <a:solidFill>
                  <a:schemeClr val="accent1">
                    <a:lumMod val="75000"/>
                  </a:schemeClr>
                </a:solidFill>
              </a:rPr>
              <a:t>of the application context. This method takes one parameter, called an </a:t>
            </a:r>
            <a:r>
              <a:rPr lang="en-US" b="1" dirty="0" smtClean="0">
                <a:solidFill>
                  <a:schemeClr val="accent1">
                    <a:lumMod val="75000"/>
                  </a:schemeClr>
                </a:solidFill>
              </a:rPr>
              <a:t>Intent</a:t>
            </a:r>
          </a:p>
          <a:p>
            <a:pPr>
              <a:buNone/>
            </a:pPr>
            <a:endParaRPr lang="en-US" b="1" dirty="0" smtClean="0">
              <a:solidFill>
                <a:schemeClr val="accent1">
                  <a:lumMod val="75000"/>
                </a:schemeClr>
              </a:solidFill>
            </a:endParaRPr>
          </a:p>
          <a:p>
            <a:r>
              <a:rPr lang="en-US" dirty="0" smtClean="0"/>
              <a:t>The following code calls the </a:t>
            </a:r>
            <a:r>
              <a:rPr lang="en-US" dirty="0" err="1" smtClean="0"/>
              <a:t>startActivity</a:t>
            </a:r>
            <a:r>
              <a:rPr lang="en-US" dirty="0" smtClean="0"/>
              <a:t>() method with an explicit intent:</a:t>
            </a:r>
          </a:p>
          <a:p>
            <a:r>
              <a:rPr lang="en-US" b="1" dirty="0" err="1" smtClean="0">
                <a:solidFill>
                  <a:srgbClr val="00B050"/>
                </a:solidFill>
              </a:rPr>
              <a:t>startActivity</a:t>
            </a:r>
            <a:r>
              <a:rPr lang="en-US" b="1" dirty="0" smtClean="0">
                <a:solidFill>
                  <a:srgbClr val="00B050"/>
                </a:solidFill>
              </a:rPr>
              <a:t>(new Intent(</a:t>
            </a:r>
            <a:r>
              <a:rPr lang="en-US" b="1" dirty="0" err="1" smtClean="0">
                <a:solidFill>
                  <a:srgbClr val="00B050"/>
                </a:solidFill>
              </a:rPr>
              <a:t>getApplicationContext</a:t>
            </a:r>
            <a:r>
              <a:rPr lang="en-US" b="1" dirty="0" smtClean="0">
                <a:solidFill>
                  <a:srgbClr val="00B050"/>
                </a:solidFill>
              </a:rPr>
              <a:t>(), </a:t>
            </a:r>
            <a:r>
              <a:rPr lang="en-US" b="1" dirty="0" err="1" smtClean="0">
                <a:solidFill>
                  <a:srgbClr val="00B050"/>
                </a:solidFill>
              </a:rPr>
              <a:t>MenuActivity.class</a:t>
            </a:r>
            <a:r>
              <a:rPr lang="en-US" b="1" dirty="0" smtClean="0">
                <a:solidFill>
                  <a:srgbClr val="00B050"/>
                </a:solidFill>
              </a:rPr>
              <a:t>));</a:t>
            </a:r>
            <a:endParaRPr lang="en-US" b="1" dirty="0">
              <a:solidFill>
                <a:srgbClr val="00B050"/>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81000"/>
            <a:ext cx="8458200" cy="5745163"/>
          </a:xfrm>
        </p:spPr>
        <p:txBody>
          <a:bodyPr>
            <a:normAutofit/>
          </a:bodyPr>
          <a:lstStyle/>
          <a:p>
            <a:pPr algn="just">
              <a:buNone/>
            </a:pPr>
            <a:r>
              <a:rPr lang="en-US" dirty="0" smtClean="0"/>
              <a:t>This intent requests the launch of the target activity, named </a:t>
            </a:r>
            <a:r>
              <a:rPr lang="en-US" dirty="0" err="1" smtClean="0"/>
              <a:t>MenuActivity</a:t>
            </a:r>
            <a:r>
              <a:rPr lang="en-US" dirty="0" smtClean="0"/>
              <a:t>, by </a:t>
            </a:r>
            <a:r>
              <a:rPr lang="en-US" dirty="0" smtClean="0"/>
              <a:t>its class. This class must be implemented elsewhere within the package. Because </a:t>
            </a:r>
            <a:r>
              <a:rPr lang="en-US" dirty="0" smtClean="0"/>
              <a:t>the </a:t>
            </a:r>
            <a:r>
              <a:rPr lang="en-US" dirty="0" err="1" smtClean="0"/>
              <a:t>MenuActivity</a:t>
            </a:r>
            <a:r>
              <a:rPr lang="en-US" dirty="0" smtClean="0"/>
              <a:t> class is defined within this application’s package, it </a:t>
            </a:r>
            <a:r>
              <a:rPr lang="en-US" dirty="0" smtClean="0"/>
              <a:t>must be </a:t>
            </a:r>
            <a:r>
              <a:rPr lang="en-US" dirty="0" smtClean="0"/>
              <a:t>registered as an activity within the Android manifest file. </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Intent to launch the web browser with specific </a:t>
            </a:r>
            <a:r>
              <a:rPr lang="en-US" dirty="0" err="1" smtClean="0"/>
              <a:t>url</a:t>
            </a:r>
            <a:endParaRPr lang="en-US" dirty="0"/>
          </a:p>
        </p:txBody>
      </p:sp>
      <p:sp>
        <p:nvSpPr>
          <p:cNvPr id="3" name="Content Placeholder 2"/>
          <p:cNvSpPr>
            <a:spLocks noGrp="1"/>
          </p:cNvSpPr>
          <p:nvPr>
            <p:ph idx="1"/>
          </p:nvPr>
        </p:nvSpPr>
        <p:spPr>
          <a:xfrm>
            <a:off x="0" y="1600200"/>
            <a:ext cx="9144000" cy="4525963"/>
          </a:xfrm>
        </p:spPr>
        <p:txBody>
          <a:bodyPr>
            <a:normAutofit/>
          </a:bodyPr>
          <a:lstStyle/>
          <a:p>
            <a:pPr>
              <a:buNone/>
            </a:pPr>
            <a:r>
              <a:rPr lang="en-US" sz="2800" dirty="0" smtClean="0"/>
              <a:t>Uri address = </a:t>
            </a:r>
            <a:r>
              <a:rPr lang="en-US" sz="2800" dirty="0" err="1" smtClean="0"/>
              <a:t>Uri.</a:t>
            </a:r>
            <a:r>
              <a:rPr lang="en-US" sz="2800" i="1" dirty="0" err="1" smtClean="0"/>
              <a:t>parse</a:t>
            </a:r>
            <a:r>
              <a:rPr lang="en-US" sz="2800" i="1" dirty="0" smtClean="0"/>
              <a:t>(“http://</a:t>
            </a:r>
            <a:r>
              <a:rPr lang="en-US" sz="2800" i="1" dirty="0" smtClean="0"/>
              <a:t>www.iba.edu.pk”);</a:t>
            </a:r>
          </a:p>
          <a:p>
            <a:pPr>
              <a:buNone/>
            </a:pPr>
            <a:endParaRPr lang="en-US" sz="2800" i="1" dirty="0" smtClean="0"/>
          </a:p>
          <a:p>
            <a:pPr>
              <a:buNone/>
            </a:pPr>
            <a:r>
              <a:rPr lang="en-US" sz="2800" dirty="0" smtClean="0">
                <a:solidFill>
                  <a:srgbClr val="00B050"/>
                </a:solidFill>
              </a:rPr>
              <a:t>Intent surf = new Intent(</a:t>
            </a:r>
            <a:r>
              <a:rPr lang="en-US" sz="2800" dirty="0" err="1" smtClean="0">
                <a:solidFill>
                  <a:srgbClr val="00B050"/>
                </a:solidFill>
              </a:rPr>
              <a:t>Intent.</a:t>
            </a:r>
            <a:r>
              <a:rPr lang="en-US" sz="2800" i="1" dirty="0" err="1" smtClean="0">
                <a:solidFill>
                  <a:srgbClr val="00B050"/>
                </a:solidFill>
              </a:rPr>
              <a:t>ACTION_VIEW</a:t>
            </a:r>
            <a:r>
              <a:rPr lang="en-US" sz="2800" i="1" dirty="0" smtClean="0">
                <a:solidFill>
                  <a:srgbClr val="00B050"/>
                </a:solidFill>
              </a:rPr>
              <a:t>, address</a:t>
            </a:r>
            <a:r>
              <a:rPr lang="en-US" sz="2800" i="1" dirty="0" smtClean="0">
                <a:solidFill>
                  <a:srgbClr val="00B050"/>
                </a:solidFill>
              </a:rPr>
              <a:t>);</a:t>
            </a:r>
          </a:p>
          <a:p>
            <a:pPr>
              <a:buNone/>
            </a:pPr>
            <a:endParaRPr lang="en-US" sz="2800" b="1" i="1" dirty="0" smtClean="0"/>
          </a:p>
          <a:p>
            <a:pPr>
              <a:buNone/>
            </a:pPr>
            <a:r>
              <a:rPr lang="en-US" sz="2800" dirty="0" err="1" smtClean="0"/>
              <a:t>startActivity</a:t>
            </a:r>
            <a:r>
              <a:rPr lang="en-US" sz="2800" dirty="0" smtClean="0"/>
              <a:t>(surf);</a:t>
            </a:r>
            <a:endParaRPr lang="en-US" sz="28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normAutofit fontScale="92500" lnSpcReduction="20000"/>
          </a:bodyPr>
          <a:lstStyle/>
          <a:p>
            <a:pPr algn="just">
              <a:buNone/>
            </a:pPr>
            <a:r>
              <a:rPr lang="en-US" b="1" dirty="0" smtClean="0">
                <a:solidFill>
                  <a:schemeClr val="accent1">
                    <a:lumMod val="75000"/>
                  </a:schemeClr>
                </a:solidFill>
              </a:rPr>
              <a:t>This example shows an intent that has been created with an action and some </a:t>
            </a:r>
            <a:r>
              <a:rPr lang="en-US" b="1" dirty="0" err="1" smtClean="0">
                <a:solidFill>
                  <a:schemeClr val="accent1">
                    <a:lumMod val="75000"/>
                  </a:schemeClr>
                </a:solidFill>
              </a:rPr>
              <a:t>data.The</a:t>
            </a:r>
            <a:r>
              <a:rPr lang="en-US" b="1" dirty="0" smtClean="0">
                <a:solidFill>
                  <a:schemeClr val="accent1">
                    <a:lumMod val="75000"/>
                  </a:schemeClr>
                </a:solidFill>
              </a:rPr>
              <a:t> </a:t>
            </a:r>
            <a:r>
              <a:rPr lang="en-US" b="1" dirty="0" smtClean="0">
                <a:solidFill>
                  <a:schemeClr val="accent1">
                    <a:lumMod val="75000"/>
                  </a:schemeClr>
                </a:solidFill>
              </a:rPr>
              <a:t>action, in this case, is to view something. The data is a uniform resource </a:t>
            </a:r>
            <a:r>
              <a:rPr lang="en-US" b="1" dirty="0" smtClean="0">
                <a:solidFill>
                  <a:schemeClr val="accent1">
                    <a:lumMod val="75000"/>
                  </a:schemeClr>
                </a:solidFill>
              </a:rPr>
              <a:t>identifier  (</a:t>
            </a:r>
            <a:r>
              <a:rPr lang="en-US" b="1" dirty="0" smtClean="0">
                <a:solidFill>
                  <a:schemeClr val="accent1">
                    <a:lumMod val="75000"/>
                  </a:schemeClr>
                </a:solidFill>
              </a:rPr>
              <a:t>URI), which identifies the location of the resource to </a:t>
            </a:r>
            <a:r>
              <a:rPr lang="en-US" b="1" dirty="0" err="1" smtClean="0">
                <a:solidFill>
                  <a:schemeClr val="accent1">
                    <a:lumMod val="75000"/>
                  </a:schemeClr>
                </a:solidFill>
              </a:rPr>
              <a:t>view.For</a:t>
            </a:r>
            <a:r>
              <a:rPr lang="en-US" b="1" dirty="0" smtClean="0">
                <a:solidFill>
                  <a:schemeClr val="accent1">
                    <a:lumMod val="75000"/>
                  </a:schemeClr>
                </a:solidFill>
              </a:rPr>
              <a:t> </a:t>
            </a:r>
            <a:r>
              <a:rPr lang="en-US" b="1" dirty="0" smtClean="0">
                <a:solidFill>
                  <a:schemeClr val="accent1">
                    <a:lumMod val="75000"/>
                  </a:schemeClr>
                </a:solidFill>
              </a:rPr>
              <a:t>this example, the browser’s activity then starts and comes into foreground, </a:t>
            </a:r>
            <a:r>
              <a:rPr lang="en-US" b="1" dirty="0" smtClean="0">
                <a:solidFill>
                  <a:schemeClr val="accent1">
                    <a:lumMod val="75000"/>
                  </a:schemeClr>
                </a:solidFill>
              </a:rPr>
              <a:t>causing the </a:t>
            </a:r>
            <a:r>
              <a:rPr lang="en-US" b="1" dirty="0" smtClean="0">
                <a:solidFill>
                  <a:schemeClr val="accent1">
                    <a:lumMod val="75000"/>
                  </a:schemeClr>
                </a:solidFill>
              </a:rPr>
              <a:t>original calling activity to pause in the background. When the user </a:t>
            </a:r>
            <a:r>
              <a:rPr lang="en-US" b="1" dirty="0" smtClean="0">
                <a:solidFill>
                  <a:schemeClr val="accent1">
                    <a:lumMod val="75000"/>
                  </a:schemeClr>
                </a:solidFill>
              </a:rPr>
              <a:t>finishes with </a:t>
            </a:r>
            <a:r>
              <a:rPr lang="en-US" b="1" dirty="0" smtClean="0">
                <a:solidFill>
                  <a:schemeClr val="accent1">
                    <a:lumMod val="75000"/>
                  </a:schemeClr>
                </a:solidFill>
              </a:rPr>
              <a:t>the browser and clicks the Back button, the original activity resumes</a:t>
            </a:r>
            <a:r>
              <a:rPr lang="en-US" b="1" dirty="0" smtClean="0">
                <a:solidFill>
                  <a:schemeClr val="accent1">
                    <a:lumMod val="75000"/>
                  </a:schemeClr>
                </a:solidFill>
              </a:rPr>
              <a:t>. Applications </a:t>
            </a:r>
            <a:r>
              <a:rPr lang="en-US" b="1" dirty="0" smtClean="0">
                <a:solidFill>
                  <a:schemeClr val="accent1">
                    <a:lumMod val="75000"/>
                  </a:schemeClr>
                </a:solidFill>
              </a:rPr>
              <a:t>may also create their own intent types and allow other applications </a:t>
            </a:r>
            <a:r>
              <a:rPr lang="en-US" b="1" dirty="0" smtClean="0">
                <a:solidFill>
                  <a:schemeClr val="accent1">
                    <a:lumMod val="75000"/>
                  </a:schemeClr>
                </a:solidFill>
              </a:rPr>
              <a:t>to call </a:t>
            </a:r>
            <a:r>
              <a:rPr lang="en-US" b="1" dirty="0" smtClean="0">
                <a:solidFill>
                  <a:schemeClr val="accent1">
                    <a:lumMod val="75000"/>
                  </a:schemeClr>
                </a:solidFill>
              </a:rPr>
              <a:t>them, which makes it possible to develop tightly integrated application suites.</a:t>
            </a:r>
            <a:endParaRPr lang="en-US" b="1" dirty="0">
              <a:solidFill>
                <a:schemeClr val="accent1">
                  <a:lumMod val="75000"/>
                </a:schemeClr>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fontScale="90000"/>
          </a:bodyPr>
          <a:lstStyle/>
          <a:p>
            <a:r>
              <a:rPr lang="en-US" dirty="0" smtClean="0"/>
              <a:t>Launch an activity for a result</a:t>
            </a:r>
            <a:br>
              <a:rPr lang="en-US" dirty="0" smtClean="0"/>
            </a:br>
            <a:endParaRPr lang="en-US" dirty="0"/>
          </a:p>
        </p:txBody>
      </p:sp>
      <p:sp>
        <p:nvSpPr>
          <p:cNvPr id="3" name="Content Placeholder 2"/>
          <p:cNvSpPr>
            <a:spLocks noGrp="1"/>
          </p:cNvSpPr>
          <p:nvPr>
            <p:ph idx="1"/>
          </p:nvPr>
        </p:nvSpPr>
        <p:spPr>
          <a:xfrm>
            <a:off x="457200" y="1066800"/>
            <a:ext cx="8229600" cy="5059363"/>
          </a:xfrm>
        </p:spPr>
        <p:txBody>
          <a:bodyPr>
            <a:normAutofit/>
          </a:bodyPr>
          <a:lstStyle/>
          <a:p>
            <a:pPr algn="just">
              <a:buNone/>
            </a:pPr>
            <a:r>
              <a:rPr lang="en-US" sz="2800" dirty="0" smtClean="0"/>
              <a:t>Sometimes you want to launch an activity, have it determine something such as </a:t>
            </a:r>
            <a:r>
              <a:rPr lang="en-US" sz="2800" dirty="0" smtClean="0"/>
              <a:t>a user’s </a:t>
            </a:r>
            <a:r>
              <a:rPr lang="en-US" sz="2800" dirty="0" smtClean="0"/>
              <a:t>choice, and then return that information to the calling activity. When </a:t>
            </a:r>
            <a:r>
              <a:rPr lang="en-US" sz="2800" dirty="0" smtClean="0"/>
              <a:t>an </a:t>
            </a:r>
            <a:r>
              <a:rPr lang="en-US" sz="2800" dirty="0" smtClean="0"/>
              <a:t>activity needs a result , it can be launched using </a:t>
            </a:r>
            <a:r>
              <a:rPr lang="en-US" sz="2800" dirty="0" smtClean="0"/>
              <a:t>the </a:t>
            </a:r>
            <a:r>
              <a:rPr lang="en-US" sz="2800" dirty="0" err="1" smtClean="0"/>
              <a:t>Activity.startActivityForResult</a:t>
            </a:r>
            <a:r>
              <a:rPr lang="en-US" sz="2800" dirty="0" smtClean="0"/>
              <a:t>() method. The result is returned in the </a:t>
            </a:r>
            <a:r>
              <a:rPr lang="en-US" sz="2800" dirty="0" smtClean="0"/>
              <a:t>Intent parameter </a:t>
            </a:r>
            <a:r>
              <a:rPr lang="en-US" sz="2800" dirty="0" smtClean="0"/>
              <a:t>of the calling activity’s </a:t>
            </a:r>
            <a:r>
              <a:rPr lang="en-US" sz="2800" dirty="0" err="1" smtClean="0"/>
              <a:t>onActivityResult</a:t>
            </a:r>
            <a:r>
              <a:rPr lang="en-US" sz="2800" dirty="0" smtClean="0"/>
              <a:t>() method. We talk </a:t>
            </a:r>
            <a:r>
              <a:rPr lang="en-US" sz="2800" dirty="0" smtClean="0"/>
              <a:t>more about </a:t>
            </a:r>
            <a:r>
              <a:rPr lang="en-US" sz="2800" dirty="0" smtClean="0"/>
              <a:t>how to pass data using an Intent parameter in a moment.</a:t>
            </a:r>
            <a:endParaRPr lang="en-US" sz="28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311</TotalTime>
  <Words>655</Words>
  <Application>Microsoft Office PowerPoint</Application>
  <PresentationFormat>On-screen Show (4:3)</PresentationFormat>
  <Paragraphs>50</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Android Intents</vt:lpstr>
      <vt:lpstr>Using the application context</vt:lpstr>
      <vt:lpstr>Launching the activity</vt:lpstr>
      <vt:lpstr>Launch activity in the manifestfile</vt:lpstr>
      <vt:lpstr>Launching Activity using Application Context</vt:lpstr>
      <vt:lpstr>Slide 6</vt:lpstr>
      <vt:lpstr>Intent to launch the web browser with specific url</vt:lpstr>
      <vt:lpstr>Slide 8</vt:lpstr>
      <vt:lpstr>Launch an activity for a result </vt:lpstr>
      <vt:lpstr>Intents</vt:lpstr>
      <vt:lpstr>Explicity Intent</vt:lpstr>
      <vt:lpstr>Implicti Intents</vt:lpstr>
      <vt:lpstr>Gridlayout</vt:lpstr>
      <vt:lpstr>Final in java</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Android Intents</dc:title>
  <dc:creator>admin</dc:creator>
  <cp:lastModifiedBy>admin</cp:lastModifiedBy>
  <cp:revision>4</cp:revision>
  <dcterms:created xsi:type="dcterms:W3CDTF">2006-08-16T00:00:00Z</dcterms:created>
  <dcterms:modified xsi:type="dcterms:W3CDTF">2012-02-29T06:22:24Z</dcterms:modified>
</cp:coreProperties>
</file>