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6" r:id="rId3"/>
    <p:sldId id="309" r:id="rId4"/>
    <p:sldId id="277" r:id="rId5"/>
    <p:sldId id="310" r:id="rId6"/>
    <p:sldId id="278" r:id="rId7"/>
    <p:sldId id="279" r:id="rId8"/>
    <p:sldId id="280" r:id="rId9"/>
    <p:sldId id="281" r:id="rId10"/>
    <p:sldId id="282" r:id="rId11"/>
    <p:sldId id="312" r:id="rId12"/>
    <p:sldId id="311" r:id="rId13"/>
    <p:sldId id="313" r:id="rId14"/>
    <p:sldId id="283"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 id="308" r:id="rId28"/>
    <p:sldId id="262" r:id="rId29"/>
    <p:sldId id="288" r:id="rId30"/>
    <p:sldId id="289" r:id="rId31"/>
    <p:sldId id="290" r:id="rId32"/>
    <p:sldId id="291" r:id="rId33"/>
    <p:sldId id="292" r:id="rId34"/>
    <p:sldId id="293" r:id="rId35"/>
    <p:sldId id="294" r:id="rId36"/>
    <p:sldId id="295" r:id="rId37"/>
    <p:sldId id="257" r:id="rId38"/>
    <p:sldId id="263" r:id="rId39"/>
    <p:sldId id="264" r:id="rId40"/>
    <p:sldId id="265" r:id="rId41"/>
    <p:sldId id="266" r:id="rId42"/>
    <p:sldId id="267" r:id="rId43"/>
    <p:sldId id="268" r:id="rId44"/>
    <p:sldId id="269" r:id="rId45"/>
    <p:sldId id="270" r:id="rId46"/>
    <p:sldId id="271" r:id="rId47"/>
    <p:sldId id="272" r:id="rId48"/>
    <p:sldId id="273" r:id="rId49"/>
    <p:sldId id="284" r:id="rId50"/>
    <p:sldId id="287" r:id="rId51"/>
    <p:sldId id="285" r:id="rId52"/>
    <p:sldId id="28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087" autoAdjust="0"/>
    <p:restoredTop sz="94660"/>
  </p:normalViewPr>
  <p:slideViewPr>
    <p:cSldViewPr>
      <p:cViewPr>
        <p:scale>
          <a:sx n="70" d="100"/>
          <a:sy n="70" d="100"/>
        </p:scale>
        <p:origin x="-462" y="-5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03-Feb-12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03-Feb-12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03-Feb-12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03-Feb-12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03-Feb-12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03-Feb-12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03-Feb-12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03-Feb-12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03-Feb-12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oracle.com/technetwork/java/javase/downloads/index.htm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developer.android.com/sdk/index.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eclipse.org/download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Starting Development</a:t>
            </a:r>
            <a:endParaRPr lang="en-US" dirty="0"/>
          </a:p>
        </p:txBody>
      </p:sp>
      <p:sp>
        <p:nvSpPr>
          <p:cNvPr id="3" name="Subtitle 2"/>
          <p:cNvSpPr>
            <a:spLocks noGrp="1"/>
          </p:cNvSpPr>
          <p:nvPr>
            <p:ph type="subTitle" idx="1"/>
          </p:nvPr>
        </p:nvSpPr>
        <p:spPr/>
        <p:txBody>
          <a:bodyPr/>
          <a:lstStyle/>
          <a:p>
            <a:r>
              <a:rPr lang="en-US" dirty="0" err="1" smtClean="0"/>
              <a:t>Nasrullah</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868362"/>
          </a:xfrm>
        </p:spPr>
        <p:txBody>
          <a:bodyPr/>
          <a:lstStyle/>
          <a:p>
            <a:r>
              <a:rPr lang="en-US" dirty="0" smtClean="0"/>
              <a:t>Installing ADT Plug-in</a:t>
            </a:r>
            <a:endParaRPr lang="en-US" dirty="0"/>
          </a:p>
        </p:txBody>
      </p:sp>
      <p:sp>
        <p:nvSpPr>
          <p:cNvPr id="3" name="Content Placeholder 2"/>
          <p:cNvSpPr>
            <a:spLocks noGrp="1"/>
          </p:cNvSpPr>
          <p:nvPr>
            <p:ph idx="1"/>
          </p:nvPr>
        </p:nvSpPr>
        <p:spPr>
          <a:xfrm>
            <a:off x="152400" y="838200"/>
            <a:ext cx="8763000" cy="5486400"/>
          </a:xfrm>
        </p:spPr>
        <p:txBody>
          <a:bodyPr/>
          <a:lstStyle/>
          <a:p>
            <a:endParaRPr lang="en-US" dirty="0"/>
          </a:p>
        </p:txBody>
      </p:sp>
      <p:pic>
        <p:nvPicPr>
          <p:cNvPr id="2050"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
        <p:nvSpPr>
          <p:cNvPr id="5" name="TextBox 4"/>
          <p:cNvSpPr txBox="1"/>
          <p:nvPr/>
        </p:nvSpPr>
        <p:spPr>
          <a:xfrm>
            <a:off x="3657600" y="3124200"/>
            <a:ext cx="7620000" cy="1938992"/>
          </a:xfrm>
          <a:prstGeom prst="rect">
            <a:avLst/>
          </a:prstGeom>
          <a:noFill/>
        </p:spPr>
        <p:txBody>
          <a:bodyPr wrap="square" rtlCol="0">
            <a:spAutoFit/>
          </a:bodyPr>
          <a:lstStyle/>
          <a:p>
            <a:r>
              <a:rPr lang="en-US" sz="2400" b="1" dirty="0" smtClean="0">
                <a:solidFill>
                  <a:srgbClr val="FF0000"/>
                </a:solidFill>
              </a:rPr>
              <a:t>If you are behind a firewall (such as a </a:t>
            </a:r>
            <a:r>
              <a:rPr lang="en-US" sz="2400" b="1" dirty="0" smtClean="0">
                <a:solidFill>
                  <a:srgbClr val="FF0000"/>
                </a:solidFill>
              </a:rPr>
              <a:t>IBA </a:t>
            </a:r>
            <a:r>
              <a:rPr lang="en-US" sz="2400" b="1" dirty="0" smtClean="0">
                <a:solidFill>
                  <a:srgbClr val="FF0000"/>
                </a:solidFill>
              </a:rPr>
              <a:t>firewall), make sure that you have properly configured your proxy settings in Eclipse. In Eclipse, you can configure proxy information from the main Eclipse menu </a:t>
            </a:r>
            <a:r>
              <a:rPr lang="en-US" sz="2400" b="1" dirty="0" smtClean="0">
                <a:solidFill>
                  <a:srgbClr val="FF0000"/>
                </a:solidFill>
              </a:rPr>
              <a:t>in  </a:t>
            </a:r>
            <a:r>
              <a:rPr lang="en-US" sz="2400" b="1" dirty="0" smtClean="0">
                <a:solidFill>
                  <a:srgbClr val="00B050"/>
                </a:solidFill>
              </a:rPr>
              <a:t>Window  </a:t>
            </a:r>
            <a:r>
              <a:rPr lang="en-US" sz="2400" b="1" dirty="0" smtClean="0">
                <a:solidFill>
                  <a:srgbClr val="00B050"/>
                </a:solidFill>
              </a:rPr>
              <a:t>&gt;Preferences &gt; General &gt; Network Connections.</a:t>
            </a:r>
            <a:endParaRPr lang="en-US" sz="2400" b="1" dirty="0">
              <a:solidFill>
                <a:srgbClr val="00B05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
        <p:nvSpPr>
          <p:cNvPr id="5" name="TextBox 4"/>
          <p:cNvSpPr txBox="1"/>
          <p:nvPr/>
        </p:nvSpPr>
        <p:spPr>
          <a:xfrm>
            <a:off x="2209800" y="4114800"/>
            <a:ext cx="4267200" cy="1477328"/>
          </a:xfrm>
          <a:prstGeom prst="rect">
            <a:avLst/>
          </a:prstGeom>
          <a:noFill/>
        </p:spPr>
        <p:txBody>
          <a:bodyPr wrap="square" rtlCol="0">
            <a:spAutoFit/>
          </a:bodyPr>
          <a:lstStyle/>
          <a:p>
            <a:r>
              <a:rPr lang="en-US" b="1" dirty="0" smtClean="0"/>
              <a:t>Window</a:t>
            </a:r>
            <a:r>
              <a:rPr lang="en-US" dirty="0" smtClean="0"/>
              <a:t> &gt; </a:t>
            </a:r>
            <a:r>
              <a:rPr lang="en-US" b="1" dirty="0" smtClean="0"/>
              <a:t>Preferences&gt; Android  </a:t>
            </a:r>
          </a:p>
          <a:p>
            <a:r>
              <a:rPr lang="en-US" sz="2400" b="1" u="sng" dirty="0" smtClean="0">
                <a:solidFill>
                  <a:srgbClr val="FF0000"/>
                </a:solidFill>
              </a:rPr>
              <a:t>modify your ADT preferences in Eclipse to point to the Android SDK </a:t>
            </a:r>
            <a:r>
              <a:rPr lang="en-US" sz="2400" b="1" u="sng" dirty="0" smtClean="0">
                <a:solidFill>
                  <a:srgbClr val="FF0000"/>
                </a:solidFill>
              </a:rPr>
              <a:t>directory:(</a:t>
            </a:r>
            <a:r>
              <a:rPr lang="en-US" sz="2400" b="1" u="sng" dirty="0" smtClean="0">
                <a:solidFill>
                  <a:schemeClr val="accent1"/>
                </a:solidFill>
              </a:rPr>
              <a:t>very important</a:t>
            </a:r>
            <a:r>
              <a:rPr lang="en-US" sz="2400" b="1" u="sng" dirty="0" smtClean="0">
                <a:solidFill>
                  <a:srgbClr val="FF0000"/>
                </a:solidFill>
              </a:rPr>
              <a:t>)</a:t>
            </a:r>
            <a:endParaRPr lang="en-US" sz="2400" b="1" u="sng"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normAutofit/>
          </a:bodyPr>
          <a:lstStyle/>
          <a:p>
            <a:r>
              <a:rPr lang="en-US" dirty="0" smtClean="0"/>
              <a:t>Creating your first Android Application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098"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need to begin</a:t>
            </a:r>
            <a:endParaRPr lang="en-US" dirty="0"/>
          </a:p>
        </p:txBody>
      </p:sp>
      <p:sp>
        <p:nvSpPr>
          <p:cNvPr id="3" name="Content Placeholder 2"/>
          <p:cNvSpPr>
            <a:spLocks noGrp="1"/>
          </p:cNvSpPr>
          <p:nvPr>
            <p:ph idx="1"/>
          </p:nvPr>
        </p:nvSpPr>
        <p:spPr/>
        <p:txBody>
          <a:bodyPr/>
          <a:lstStyle/>
          <a:p>
            <a:r>
              <a:rPr lang="en-US" dirty="0" smtClean="0"/>
              <a:t>Android application run with in a Dalvik virtual machine, you can write them on any  platform that supports the developer tools.</a:t>
            </a:r>
          </a:p>
          <a:p>
            <a:r>
              <a:rPr lang="en-US" dirty="0" smtClean="0"/>
              <a:t>Microsoft Windows</a:t>
            </a:r>
          </a:p>
          <a:p>
            <a:r>
              <a:rPr lang="en-US" dirty="0" smtClean="0"/>
              <a:t>Mac OS X10.4.8 or later</a:t>
            </a:r>
          </a:p>
          <a:p>
            <a:r>
              <a:rPr lang="en-US" dirty="0" smtClean="0"/>
              <a:t>Linux</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9218"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3" name="Picture 3"/>
          <p:cNvPicPr>
            <a:picLocks noChangeAspect="1" noChangeArrowheads="1"/>
          </p:cNvPicPr>
          <p:nvPr/>
        </p:nvPicPr>
        <p:blipFill>
          <a:blip r:embed="rId2"/>
          <a:srcRect/>
          <a:stretch>
            <a:fillRect/>
          </a:stretch>
        </p:blipFill>
        <p:spPr bwMode="auto">
          <a:xfrm>
            <a:off x="-1524000" y="-381000"/>
            <a:ext cx="12192000" cy="7620000"/>
          </a:xfrm>
          <a:prstGeom prst="rect">
            <a:avLst/>
          </a:prstGeom>
          <a:noFill/>
          <a:ln w="9525">
            <a:noFill/>
            <a:miter lim="800000"/>
            <a:headEnd/>
            <a:tailEnd/>
          </a:ln>
          <a:effectLst/>
        </p:spPr>
      </p:pic>
      <p:sp>
        <p:nvSpPr>
          <p:cNvPr id="8" name="TextBox 7"/>
          <p:cNvSpPr txBox="1"/>
          <p:nvPr/>
        </p:nvSpPr>
        <p:spPr>
          <a:xfrm>
            <a:off x="-838200" y="2133600"/>
            <a:ext cx="6781800" cy="1200329"/>
          </a:xfrm>
          <a:prstGeom prst="rect">
            <a:avLst/>
          </a:prstGeom>
          <a:noFill/>
        </p:spPr>
        <p:txBody>
          <a:bodyPr wrap="square" rtlCol="0">
            <a:spAutoFit/>
          </a:bodyPr>
          <a:lstStyle/>
          <a:p>
            <a:r>
              <a:rPr lang="en-US" dirty="0" smtClean="0">
                <a:solidFill>
                  <a:srgbClr val="FF0000"/>
                </a:solidFill>
              </a:rPr>
              <a:t>The template  “</a:t>
            </a:r>
            <a:r>
              <a:rPr lang="en-US" dirty="0" err="1" smtClean="0">
                <a:solidFill>
                  <a:srgbClr val="FF0000"/>
                </a:solidFill>
              </a:rPr>
              <a:t>Iba_World</a:t>
            </a:r>
            <a:r>
              <a:rPr lang="en-US" dirty="0" smtClean="0">
                <a:solidFill>
                  <a:srgbClr val="FF0000"/>
                </a:solidFill>
              </a:rPr>
              <a:t>,  created by the wizard </a:t>
            </a:r>
          </a:p>
          <a:p>
            <a:r>
              <a:rPr lang="en-US" dirty="0" smtClean="0">
                <a:solidFill>
                  <a:srgbClr val="FF0000"/>
                </a:solidFill>
              </a:rPr>
              <a:t> overrides the </a:t>
            </a:r>
            <a:r>
              <a:rPr lang="en-US" dirty="0" err="1" smtClean="0">
                <a:solidFill>
                  <a:srgbClr val="FF0000"/>
                </a:solidFill>
              </a:rPr>
              <a:t>onCreate</a:t>
            </a:r>
            <a:r>
              <a:rPr lang="en-US" dirty="0" smtClean="0">
                <a:solidFill>
                  <a:srgbClr val="FF0000"/>
                </a:solidFill>
              </a:rPr>
              <a:t> method to call the </a:t>
            </a:r>
            <a:r>
              <a:rPr lang="en-US" dirty="0" err="1" smtClean="0">
                <a:solidFill>
                  <a:srgbClr val="FF0000"/>
                </a:solidFill>
              </a:rPr>
              <a:t>setContentView,which</a:t>
            </a:r>
            <a:r>
              <a:rPr lang="en-US" dirty="0" smtClean="0">
                <a:solidFill>
                  <a:srgbClr val="FF0000"/>
                </a:solidFill>
              </a:rPr>
              <a:t> </a:t>
            </a:r>
          </a:p>
          <a:p>
            <a:r>
              <a:rPr lang="en-US" dirty="0" smtClean="0">
                <a:solidFill>
                  <a:srgbClr val="FF0000"/>
                </a:solidFill>
              </a:rPr>
              <a:t>lays our her interface by inflating a layout resource.</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1266"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
        <p:nvSpPr>
          <p:cNvPr id="6" name="TextBox 5"/>
          <p:cNvSpPr txBox="1"/>
          <p:nvPr/>
        </p:nvSpPr>
        <p:spPr>
          <a:xfrm>
            <a:off x="1905000" y="3200400"/>
            <a:ext cx="6705600" cy="1908215"/>
          </a:xfrm>
          <a:prstGeom prst="rect">
            <a:avLst/>
          </a:prstGeom>
          <a:noFill/>
        </p:spPr>
        <p:txBody>
          <a:bodyPr wrap="square" rtlCol="0">
            <a:spAutoFit/>
          </a:bodyPr>
          <a:lstStyle/>
          <a:p>
            <a:r>
              <a:rPr lang="en-US" sz="2000" b="1" dirty="0" smtClean="0">
                <a:solidFill>
                  <a:srgbClr val="C00000"/>
                </a:solidFill>
              </a:rPr>
              <a:t>The resource of an android project are stored in res folder of </a:t>
            </a:r>
          </a:p>
          <a:p>
            <a:r>
              <a:rPr lang="en-US" sz="2000" b="1" dirty="0" smtClean="0">
                <a:solidFill>
                  <a:srgbClr val="C00000"/>
                </a:solidFill>
              </a:rPr>
              <a:t>your  project </a:t>
            </a:r>
            <a:r>
              <a:rPr lang="en-US" sz="2000" b="1" dirty="0" err="1" smtClean="0">
                <a:solidFill>
                  <a:srgbClr val="C00000"/>
                </a:solidFill>
              </a:rPr>
              <a:t>hierarchy,which</a:t>
            </a:r>
            <a:r>
              <a:rPr lang="en-US" sz="2000" b="1" dirty="0" smtClean="0">
                <a:solidFill>
                  <a:srgbClr val="C00000"/>
                </a:solidFill>
              </a:rPr>
              <a:t> includes </a:t>
            </a:r>
            <a:r>
              <a:rPr lang="en-US" sz="2000" b="1" dirty="0" err="1" smtClean="0">
                <a:solidFill>
                  <a:srgbClr val="C00000"/>
                </a:solidFill>
              </a:rPr>
              <a:t>drawables,layouts,values</a:t>
            </a:r>
            <a:r>
              <a:rPr lang="en-US" sz="2000" b="1" dirty="0" smtClean="0">
                <a:solidFill>
                  <a:srgbClr val="C00000"/>
                </a:solidFill>
              </a:rPr>
              <a:t>.</a:t>
            </a:r>
          </a:p>
          <a:p>
            <a:r>
              <a:rPr lang="en-US" sz="2000" b="1" dirty="0" smtClean="0">
                <a:solidFill>
                  <a:srgbClr val="C00000"/>
                </a:solidFill>
              </a:rPr>
              <a:t>The ADT </a:t>
            </a:r>
            <a:r>
              <a:rPr lang="en-US" sz="2000" b="1" dirty="0" err="1" smtClean="0">
                <a:solidFill>
                  <a:srgbClr val="C00000"/>
                </a:solidFill>
              </a:rPr>
              <a:t>Plugin</a:t>
            </a:r>
            <a:r>
              <a:rPr lang="en-US" sz="2000" b="1" dirty="0" smtClean="0">
                <a:solidFill>
                  <a:srgbClr val="C00000"/>
                </a:solidFill>
              </a:rPr>
              <a:t>  interprets these resources to provide design time  access  to them through R variable</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4338"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5362"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
        <p:nvSpPr>
          <p:cNvPr id="5" name="TextBox 4"/>
          <p:cNvSpPr txBox="1"/>
          <p:nvPr/>
        </p:nvSpPr>
        <p:spPr>
          <a:xfrm>
            <a:off x="381000" y="2895600"/>
            <a:ext cx="9400650" cy="1908215"/>
          </a:xfrm>
          <a:prstGeom prst="rect">
            <a:avLst/>
          </a:prstGeom>
          <a:noFill/>
        </p:spPr>
        <p:txBody>
          <a:bodyPr wrap="none" rtlCol="0">
            <a:spAutoFit/>
          </a:bodyPr>
          <a:lstStyle/>
          <a:p>
            <a:pPr algn="just"/>
            <a:r>
              <a:rPr lang="en-US" sz="2000" b="1" dirty="0" smtClean="0">
                <a:solidFill>
                  <a:srgbClr val="FF0000"/>
                </a:solidFill>
              </a:rPr>
              <a:t>Defining your UI  in  XML  and inflating it is the preferred way  of implementing </a:t>
            </a:r>
          </a:p>
          <a:p>
            <a:pPr algn="just"/>
            <a:r>
              <a:rPr lang="en-US" sz="2000" b="1" dirty="0" smtClean="0">
                <a:solidFill>
                  <a:srgbClr val="FF0000"/>
                </a:solidFill>
              </a:rPr>
              <a:t> your user interfaces, as it neatly decouples  your application logic from your UI design.</a:t>
            </a:r>
          </a:p>
          <a:p>
            <a:pPr algn="just"/>
            <a:r>
              <a:rPr lang="en-US" sz="2000" b="1" dirty="0" smtClean="0">
                <a:solidFill>
                  <a:srgbClr val="FF0000"/>
                </a:solidFill>
              </a:rPr>
              <a:t>To get access to your UI elements in code ,you add identifier attributes to them  in </a:t>
            </a:r>
          </a:p>
          <a:p>
            <a:pPr algn="just"/>
            <a:r>
              <a:rPr lang="en-US" sz="2000" b="1" dirty="0" smtClean="0">
                <a:solidFill>
                  <a:srgbClr val="FF0000"/>
                </a:solidFill>
              </a:rPr>
              <a:t>the XML definition.</a:t>
            </a:r>
          </a:p>
          <a:p>
            <a:pPr algn="just"/>
            <a:r>
              <a:rPr lang="en-US" sz="2000" b="1" dirty="0" smtClean="0">
                <a:solidFill>
                  <a:srgbClr val="FF0000"/>
                </a:solidFill>
              </a:rPr>
              <a:t>You can then use the </a:t>
            </a:r>
            <a:r>
              <a:rPr lang="en-US" sz="2000" b="1" dirty="0" err="1" smtClean="0">
                <a:solidFill>
                  <a:srgbClr val="FF0000"/>
                </a:solidFill>
              </a:rPr>
              <a:t>findViewById</a:t>
            </a:r>
            <a:r>
              <a:rPr lang="en-US" sz="2000" b="1" dirty="0" smtClean="0">
                <a:solidFill>
                  <a:srgbClr val="FF0000"/>
                </a:solidFill>
              </a:rPr>
              <a:t> method to return a reference to each </a:t>
            </a:r>
            <a:r>
              <a:rPr lang="en-US" sz="2000" b="1" dirty="0" err="1" smtClean="0">
                <a:solidFill>
                  <a:srgbClr val="FF0000"/>
                </a:solidFill>
              </a:rPr>
              <a:t>nameditem</a:t>
            </a:r>
            <a:r>
              <a:rPr lang="en-US" sz="2000" b="1" dirty="0" smtClean="0">
                <a:solidFill>
                  <a:srgbClr val="FF0000"/>
                </a:solidFill>
              </a:rPr>
              <a:t>.</a:t>
            </a:r>
          </a:p>
          <a:p>
            <a:pPr algn="just"/>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
        <p:nvSpPr>
          <p:cNvPr id="5" name="TextBox 4"/>
          <p:cNvSpPr txBox="1"/>
          <p:nvPr/>
        </p:nvSpPr>
        <p:spPr>
          <a:xfrm>
            <a:off x="533400" y="3962400"/>
            <a:ext cx="6705600" cy="369332"/>
          </a:xfrm>
          <a:prstGeom prst="rect">
            <a:avLst/>
          </a:prstGeom>
          <a:noFill/>
        </p:spPr>
        <p:txBody>
          <a:bodyPr wrap="square" rtlCol="0">
            <a:spAutoFit/>
          </a:bodyPr>
          <a:lstStyle/>
          <a:p>
            <a:r>
              <a:rPr lang="en-US" dirty="0" err="1" smtClean="0">
                <a:solidFill>
                  <a:srgbClr val="FF0000"/>
                </a:solidFill>
              </a:rPr>
              <a:t>TextView</a:t>
            </a:r>
            <a:r>
              <a:rPr lang="en-US" dirty="0" smtClean="0">
                <a:solidFill>
                  <a:srgbClr val="FF0000"/>
                </a:solidFill>
              </a:rPr>
              <a:t>  text = (</a:t>
            </a:r>
            <a:r>
              <a:rPr lang="en-US" dirty="0" err="1" smtClean="0">
                <a:solidFill>
                  <a:srgbClr val="FF0000"/>
                </a:solidFill>
              </a:rPr>
              <a:t>TextView</a:t>
            </a:r>
            <a:r>
              <a:rPr lang="en-US" dirty="0" smtClean="0">
                <a:solidFill>
                  <a:srgbClr val="FF0000"/>
                </a:solidFill>
              </a:rPr>
              <a:t>) findViewById(</a:t>
            </a:r>
            <a:r>
              <a:rPr lang="en-US" dirty="0" err="1" smtClean="0">
                <a:solidFill>
                  <a:srgbClr val="FF0000"/>
                </a:solidFill>
              </a:rPr>
              <a:t>R.id.myTextView</a:t>
            </a:r>
            <a:r>
              <a:rPr lang="en-US" dirty="0" smtClean="0">
                <a:solidFill>
                  <a:srgbClr val="FF0000"/>
                </a:solidFill>
              </a:rPr>
              <a:t>);</a:t>
            </a:r>
            <a:endParaRPr lang="en-US" dirty="0">
              <a:solidFill>
                <a:srgbClr val="FF0000"/>
              </a:solidFill>
            </a:endParaRPr>
          </a:p>
        </p:txBody>
      </p:sp>
      <p:sp>
        <p:nvSpPr>
          <p:cNvPr id="6" name="TextBox 5"/>
          <p:cNvSpPr txBox="1"/>
          <p:nvPr/>
        </p:nvSpPr>
        <p:spPr>
          <a:xfrm>
            <a:off x="5562600" y="2438400"/>
            <a:ext cx="4648200" cy="461665"/>
          </a:xfrm>
          <a:prstGeom prst="rect">
            <a:avLst/>
          </a:prstGeom>
          <a:noFill/>
        </p:spPr>
        <p:txBody>
          <a:bodyPr wrap="square" rtlCol="0">
            <a:spAutoFit/>
          </a:bodyPr>
          <a:lstStyle/>
          <a:p>
            <a:r>
              <a:rPr lang="en-US" sz="2400" b="1" dirty="0" smtClean="0"/>
              <a:t>How to access it into the code</a:t>
            </a:r>
            <a:endParaRPr lang="en-US" sz="2400" b="1" dirty="0"/>
          </a:p>
        </p:txBody>
      </p:sp>
      <p:cxnSp>
        <p:nvCxnSpPr>
          <p:cNvPr id="8" name="Straight Arrow Connector 7"/>
          <p:cNvCxnSpPr/>
          <p:nvPr/>
        </p:nvCxnSpPr>
        <p:spPr>
          <a:xfrm rot="10800000" flipV="1">
            <a:off x="4648200" y="2895600"/>
            <a:ext cx="1295400" cy="11430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68962"/>
          </a:xfrm>
        </p:spPr>
        <p:txBody>
          <a:bodyPr/>
          <a:lstStyle/>
          <a:p>
            <a:r>
              <a:rPr lang="en-US" dirty="0" smtClean="0"/>
              <a:t>Android Application Component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745162"/>
          </a:xfrm>
        </p:spPr>
        <p:txBody>
          <a:bodyPr>
            <a:normAutofit/>
          </a:bodyPr>
          <a:lstStyle/>
          <a:p>
            <a:r>
              <a:rPr lang="en-US" sz="9600" dirty="0" smtClean="0"/>
              <a:t>Installation</a:t>
            </a:r>
            <a:endParaRPr lang="en-US" sz="96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Autofit/>
          </a:bodyPr>
          <a:lstStyle/>
          <a:p>
            <a:r>
              <a:rPr lang="en-US" sz="2800" dirty="0" smtClean="0"/>
              <a:t>Important Android </a:t>
            </a:r>
            <a:r>
              <a:rPr lang="en-US" sz="2800" dirty="0" err="1" smtClean="0"/>
              <a:t>Compnents</a:t>
            </a:r>
            <a:r>
              <a:rPr lang="en-US" sz="2800" dirty="0" smtClean="0"/>
              <a:t>(Activity)1</a:t>
            </a:r>
            <a:endParaRPr lang="en-US" sz="2800" dirty="0"/>
          </a:p>
        </p:txBody>
      </p:sp>
      <p:sp>
        <p:nvSpPr>
          <p:cNvPr id="3" name="Content Placeholder 2"/>
          <p:cNvSpPr>
            <a:spLocks noGrp="1"/>
          </p:cNvSpPr>
          <p:nvPr>
            <p:ph idx="1"/>
          </p:nvPr>
        </p:nvSpPr>
        <p:spPr>
          <a:xfrm>
            <a:off x="457200" y="1066800"/>
            <a:ext cx="8229600" cy="5059363"/>
          </a:xfrm>
        </p:spPr>
        <p:txBody>
          <a:bodyPr/>
          <a:lstStyle/>
          <a:p>
            <a:r>
              <a:rPr lang="en-US" b="1" u="sng" dirty="0" smtClean="0">
                <a:solidFill>
                  <a:schemeClr val="tx2">
                    <a:lumMod val="60000"/>
                    <a:lumOff val="40000"/>
                  </a:schemeClr>
                </a:solidFill>
              </a:rPr>
              <a:t>Activity</a:t>
            </a:r>
            <a:r>
              <a:rPr lang="en-US" dirty="0" smtClean="0"/>
              <a:t> represents the presentation layer of an Android application. A simplified (and slightly incorrect) description is that an </a:t>
            </a:r>
            <a:r>
              <a:rPr lang="en-US" dirty="0" smtClean="0">
                <a:solidFill>
                  <a:schemeClr val="tx2">
                    <a:lumMod val="60000"/>
                    <a:lumOff val="40000"/>
                  </a:schemeClr>
                </a:solidFill>
              </a:rPr>
              <a:t>Activity</a:t>
            </a:r>
            <a:r>
              <a:rPr lang="en-US" dirty="0" smtClean="0"/>
              <a:t> is a </a:t>
            </a:r>
            <a:r>
              <a:rPr lang="en-US" dirty="0" err="1" smtClean="0"/>
              <a:t>a</a:t>
            </a:r>
            <a:r>
              <a:rPr lang="en-US" dirty="0" smtClean="0"/>
              <a:t> screen which the user sees.. An Android application can have several </a:t>
            </a:r>
            <a:r>
              <a:rPr lang="en-US" dirty="0" smtClean="0">
                <a:solidFill>
                  <a:schemeClr val="tx2">
                    <a:lumMod val="60000"/>
                    <a:lumOff val="40000"/>
                  </a:schemeClr>
                </a:solidFill>
              </a:rPr>
              <a:t>activities</a:t>
            </a:r>
            <a:r>
              <a:rPr lang="en-US" dirty="0" smtClean="0"/>
              <a:t> and it can be switched between them during runtime of the application. </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Important android components</a:t>
            </a:r>
            <a:endParaRPr lang="en-US" dirty="0"/>
          </a:p>
        </p:txBody>
      </p:sp>
      <p:sp>
        <p:nvSpPr>
          <p:cNvPr id="3" name="Content Placeholder 2"/>
          <p:cNvSpPr>
            <a:spLocks noGrp="1"/>
          </p:cNvSpPr>
          <p:nvPr>
            <p:ph idx="1"/>
          </p:nvPr>
        </p:nvSpPr>
        <p:spPr>
          <a:xfrm>
            <a:off x="457200" y="990600"/>
            <a:ext cx="8229600" cy="5135563"/>
          </a:xfrm>
        </p:spPr>
        <p:txBody>
          <a:bodyPr/>
          <a:lstStyle/>
          <a:p>
            <a:r>
              <a:rPr lang="en-US" sz="4000" b="1" u="sng" dirty="0" smtClean="0">
                <a:solidFill>
                  <a:schemeClr val="tx2">
                    <a:lumMod val="60000"/>
                    <a:lumOff val="40000"/>
                  </a:schemeClr>
                </a:solidFill>
              </a:rPr>
              <a:t>Views</a:t>
            </a:r>
            <a:r>
              <a:rPr lang="en-US" dirty="0" smtClean="0"/>
              <a:t> are user interface widgets, e.g. buttons or text fields. The base class for all Views is </a:t>
            </a:r>
            <a:r>
              <a:rPr lang="en-US" dirty="0" err="1" smtClean="0">
                <a:solidFill>
                  <a:srgbClr val="C00000"/>
                </a:solidFill>
              </a:rPr>
              <a:t>android.view.View</a:t>
            </a:r>
            <a:r>
              <a:rPr lang="en-US" dirty="0" smtClean="0"/>
              <a:t>. The layout of the Views is managed by subclasses of type </a:t>
            </a:r>
            <a:r>
              <a:rPr lang="en-US" dirty="0" err="1" smtClean="0">
                <a:solidFill>
                  <a:srgbClr val="C00000"/>
                </a:solidFill>
              </a:rPr>
              <a:t>android.view.ViewGroups</a:t>
            </a:r>
            <a:r>
              <a:rPr lang="en-US" dirty="0" smtClean="0"/>
              <a:t>. Views often have attributes which can be used to change their appearance and behavior.</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792162"/>
          </a:xfrm>
        </p:spPr>
        <p:txBody>
          <a:bodyPr>
            <a:normAutofit fontScale="90000"/>
          </a:bodyPr>
          <a:lstStyle/>
          <a:p>
            <a:r>
              <a:rPr lang="en-US" sz="3600" dirty="0" smtClean="0"/>
              <a:t>Important</a:t>
            </a:r>
            <a:r>
              <a:rPr lang="en-US" dirty="0" smtClean="0"/>
              <a:t> android </a:t>
            </a:r>
            <a:r>
              <a:rPr lang="en-US" dirty="0" err="1" smtClean="0"/>
              <a:t>compnents</a:t>
            </a:r>
            <a:r>
              <a:rPr lang="en-US" dirty="0" smtClean="0"/>
              <a:t>(services)</a:t>
            </a:r>
            <a:endParaRPr lang="en-US" dirty="0"/>
          </a:p>
        </p:txBody>
      </p:sp>
      <p:sp>
        <p:nvSpPr>
          <p:cNvPr id="3" name="Content Placeholder 2"/>
          <p:cNvSpPr>
            <a:spLocks noGrp="1"/>
          </p:cNvSpPr>
          <p:nvPr>
            <p:ph idx="1"/>
          </p:nvPr>
        </p:nvSpPr>
        <p:spPr>
          <a:xfrm>
            <a:off x="457200" y="1295400"/>
            <a:ext cx="8229600" cy="4830763"/>
          </a:xfrm>
        </p:spPr>
        <p:txBody>
          <a:bodyPr/>
          <a:lstStyle/>
          <a:p>
            <a:r>
              <a:rPr lang="en-US" sz="4000" b="1" u="sng" dirty="0" smtClean="0">
                <a:solidFill>
                  <a:schemeClr val="tx2">
                    <a:lumMod val="60000"/>
                    <a:lumOff val="40000"/>
                  </a:schemeClr>
                </a:solidFill>
              </a:rPr>
              <a:t>Services</a:t>
            </a:r>
            <a:r>
              <a:rPr lang="en-US" dirty="0" smtClean="0"/>
              <a:t> perform background tasks without providing an UI. They can notify the user via the notification framework in Android. </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8991600" cy="1143000"/>
          </a:xfrm>
        </p:spPr>
        <p:txBody>
          <a:bodyPr>
            <a:normAutofit fontScale="90000"/>
          </a:bodyPr>
          <a:lstStyle/>
          <a:p>
            <a:r>
              <a:rPr lang="en-US" sz="3600" dirty="0" smtClean="0"/>
              <a:t>Important</a:t>
            </a:r>
            <a:r>
              <a:rPr lang="en-US" dirty="0" smtClean="0"/>
              <a:t> android </a:t>
            </a:r>
            <a:r>
              <a:rPr lang="en-US" dirty="0" err="1" smtClean="0"/>
              <a:t>compnents</a:t>
            </a:r>
            <a:r>
              <a:rPr lang="en-US" dirty="0" smtClean="0"/>
              <a:t>(</a:t>
            </a:r>
            <a:r>
              <a:rPr lang="en-US" dirty="0" err="1" smtClean="0"/>
              <a:t>ContentProvider</a:t>
            </a:r>
            <a:r>
              <a:rPr lang="en-US" dirty="0" smtClean="0"/>
              <a:t>)</a:t>
            </a:r>
            <a:endParaRPr lang="en-US" dirty="0"/>
          </a:p>
        </p:txBody>
      </p:sp>
      <p:sp>
        <p:nvSpPr>
          <p:cNvPr id="3" name="Content Placeholder 2"/>
          <p:cNvSpPr>
            <a:spLocks noGrp="1"/>
          </p:cNvSpPr>
          <p:nvPr>
            <p:ph idx="1"/>
          </p:nvPr>
        </p:nvSpPr>
        <p:spPr/>
        <p:txBody>
          <a:bodyPr/>
          <a:lstStyle/>
          <a:p>
            <a:r>
              <a:rPr lang="en-US" sz="4000" b="1" u="sng" dirty="0" err="1" smtClean="0">
                <a:solidFill>
                  <a:schemeClr val="tx2">
                    <a:lumMod val="60000"/>
                    <a:lumOff val="40000"/>
                  </a:schemeClr>
                </a:solidFill>
              </a:rPr>
              <a:t>ContentProvider</a:t>
            </a:r>
            <a:r>
              <a:rPr lang="en-US" dirty="0" smtClean="0"/>
              <a:t> provides an structured interface to data. Via a </a:t>
            </a:r>
            <a:r>
              <a:rPr lang="en-US" dirty="0" err="1" smtClean="0"/>
              <a:t>ContentProvider</a:t>
            </a:r>
            <a:r>
              <a:rPr lang="en-US" dirty="0" smtClean="0"/>
              <a:t> your application can share data with other applications. Android contains an </a:t>
            </a:r>
            <a:r>
              <a:rPr lang="en-US" dirty="0" err="1" smtClean="0"/>
              <a:t>SQLite</a:t>
            </a:r>
            <a:r>
              <a:rPr lang="en-US" dirty="0" smtClean="0"/>
              <a:t> database which is frequently used in conjunction with a </a:t>
            </a:r>
            <a:r>
              <a:rPr lang="en-US" dirty="0" err="1" smtClean="0"/>
              <a:t>ContentProvider</a:t>
            </a:r>
            <a:r>
              <a:rPr lang="en-US" dirty="0" smtClean="0"/>
              <a:t> to persists the data of the </a:t>
            </a:r>
            <a:r>
              <a:rPr lang="en-US" dirty="0" err="1" smtClean="0"/>
              <a:t>ContentProvider</a:t>
            </a:r>
            <a:r>
              <a:rPr lang="en-US" dirty="0" smtClean="0"/>
              <a:t>. </a:t>
            </a:r>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rmAutofit fontScale="90000"/>
          </a:bodyPr>
          <a:lstStyle/>
          <a:p>
            <a:r>
              <a:rPr lang="en-US" sz="3600" dirty="0" smtClean="0"/>
              <a:t>Important</a:t>
            </a:r>
            <a:r>
              <a:rPr lang="en-US" dirty="0" smtClean="0"/>
              <a:t> android </a:t>
            </a:r>
            <a:r>
              <a:rPr lang="en-US" dirty="0" err="1" smtClean="0"/>
              <a:t>compnents</a:t>
            </a:r>
            <a:r>
              <a:rPr lang="en-US" dirty="0" smtClean="0"/>
              <a:t>(Intents</a:t>
            </a:r>
            <a:endParaRPr lang="en-US" dirty="0"/>
          </a:p>
        </p:txBody>
      </p:sp>
      <p:sp>
        <p:nvSpPr>
          <p:cNvPr id="3" name="Content Placeholder 2"/>
          <p:cNvSpPr>
            <a:spLocks noGrp="1"/>
          </p:cNvSpPr>
          <p:nvPr>
            <p:ph idx="1"/>
          </p:nvPr>
        </p:nvSpPr>
        <p:spPr>
          <a:xfrm>
            <a:off x="152400" y="990600"/>
            <a:ext cx="8839200" cy="5638800"/>
          </a:xfrm>
        </p:spPr>
        <p:txBody>
          <a:bodyPr>
            <a:normAutofit fontScale="92500" lnSpcReduction="10000"/>
          </a:bodyPr>
          <a:lstStyle/>
          <a:p>
            <a:pPr algn="just"/>
            <a:r>
              <a:rPr lang="en-US" sz="4800" dirty="0" smtClean="0">
                <a:solidFill>
                  <a:schemeClr val="tx2">
                    <a:lumMod val="60000"/>
                    <a:lumOff val="40000"/>
                  </a:schemeClr>
                </a:solidFill>
              </a:rPr>
              <a:t>Intents</a:t>
            </a:r>
            <a:r>
              <a:rPr lang="en-US" dirty="0" smtClean="0"/>
              <a:t> are asynchronous messages which allow the application to request functionality from other components of the Android </a:t>
            </a:r>
            <a:r>
              <a:rPr lang="en-US" dirty="0" err="1" smtClean="0"/>
              <a:t>systen</a:t>
            </a:r>
            <a:r>
              <a:rPr lang="en-US" dirty="0" smtClean="0"/>
              <a:t>, e.g. from Services or Activities. An application can call a component directly (explicit intent) or ask the Android system to evaluate registered components for a certain Intents (implicit intents). For example the application could implement sharing of data via an Intent and all components which allow sharing of data would be available for the user to select. Applications register themselves to an intent via an </a:t>
            </a:r>
            <a:r>
              <a:rPr lang="en-US" dirty="0" err="1" smtClean="0"/>
              <a:t>IntentFilter</a:t>
            </a:r>
            <a:r>
              <a:rPr lang="en-US" dirty="0" smtClean="0"/>
              <a:t>. Intents allow to combine loosely coupled components to perform certain tasks. </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1143000"/>
          </a:xfrm>
        </p:spPr>
        <p:txBody>
          <a:bodyPr>
            <a:normAutofit fontScale="90000"/>
          </a:bodyPr>
          <a:lstStyle/>
          <a:p>
            <a:r>
              <a:rPr lang="en-US" sz="3600" dirty="0" smtClean="0"/>
              <a:t>Important</a:t>
            </a:r>
            <a:r>
              <a:rPr lang="en-US" dirty="0" smtClean="0"/>
              <a:t> android </a:t>
            </a:r>
            <a:r>
              <a:rPr lang="en-US" dirty="0" err="1" smtClean="0"/>
              <a:t>compnents</a:t>
            </a:r>
            <a:r>
              <a:rPr lang="en-US" dirty="0" smtClean="0"/>
              <a:t>(</a:t>
            </a:r>
            <a:r>
              <a:rPr lang="en-US" dirty="0" err="1" smtClean="0"/>
              <a:t>BroadcastReceiver</a:t>
            </a:r>
            <a:r>
              <a:rPr lang="en-US" dirty="0" smtClean="0"/>
              <a:t>)</a:t>
            </a:r>
            <a:endParaRPr lang="en-US" dirty="0"/>
          </a:p>
        </p:txBody>
      </p:sp>
      <p:sp>
        <p:nvSpPr>
          <p:cNvPr id="3" name="Content Placeholder 2"/>
          <p:cNvSpPr>
            <a:spLocks noGrp="1"/>
          </p:cNvSpPr>
          <p:nvPr>
            <p:ph idx="1"/>
          </p:nvPr>
        </p:nvSpPr>
        <p:spPr/>
        <p:txBody>
          <a:bodyPr/>
          <a:lstStyle/>
          <a:p>
            <a:r>
              <a:rPr lang="en-US" dirty="0" err="1" smtClean="0"/>
              <a:t>BroadcastReceiver</a:t>
            </a:r>
            <a:r>
              <a:rPr lang="en-US" dirty="0" smtClean="0"/>
              <a:t> can be registered to receives system messages and Intents. </a:t>
            </a:r>
            <a:r>
              <a:rPr lang="en-US" dirty="0" err="1" smtClean="0"/>
              <a:t>BroadcastReceiver</a:t>
            </a:r>
            <a:r>
              <a:rPr lang="en-US" dirty="0" smtClean="0"/>
              <a:t> will get notified by the Android system if the specified situation happens. For example a </a:t>
            </a:r>
            <a:r>
              <a:rPr lang="en-US" dirty="0" err="1" smtClean="0"/>
              <a:t>BroadcastReceiver</a:t>
            </a:r>
            <a:r>
              <a:rPr lang="en-US" dirty="0" smtClean="0"/>
              <a:t> could get called once the system completed its boot process or if a phone call is received.</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Important</a:t>
            </a:r>
            <a:r>
              <a:rPr lang="en-US" dirty="0" smtClean="0"/>
              <a:t> android </a:t>
            </a:r>
            <a:r>
              <a:rPr lang="en-US" dirty="0" err="1" smtClean="0"/>
              <a:t>compnents</a:t>
            </a:r>
            <a:r>
              <a:rPr lang="en-US" dirty="0" smtClean="0"/>
              <a:t>(widgets)</a:t>
            </a:r>
            <a:endParaRPr lang="en-US" dirty="0"/>
          </a:p>
        </p:txBody>
      </p:sp>
      <p:sp>
        <p:nvSpPr>
          <p:cNvPr id="3" name="Content Placeholder 2"/>
          <p:cNvSpPr>
            <a:spLocks noGrp="1"/>
          </p:cNvSpPr>
          <p:nvPr>
            <p:ph idx="1"/>
          </p:nvPr>
        </p:nvSpPr>
        <p:spPr>
          <a:xfrm>
            <a:off x="0" y="1143000"/>
            <a:ext cx="8991600" cy="5334000"/>
          </a:xfrm>
        </p:spPr>
        <p:txBody>
          <a:bodyPr/>
          <a:lstStyle/>
          <a:p>
            <a:r>
              <a:rPr lang="en-US" sz="3600" b="1" u="sng" dirty="0" smtClean="0">
                <a:solidFill>
                  <a:schemeClr val="tx2">
                    <a:lumMod val="60000"/>
                    <a:lumOff val="40000"/>
                  </a:schemeClr>
                </a:solidFill>
              </a:rPr>
              <a:t>Widgets </a:t>
            </a:r>
            <a:r>
              <a:rPr lang="en-US" dirty="0" smtClean="0"/>
              <a:t>are interactive components which are primary used on the Android </a:t>
            </a:r>
            <a:r>
              <a:rPr lang="en-US" dirty="0" err="1" smtClean="0"/>
              <a:t>homescreen</a:t>
            </a:r>
            <a:r>
              <a:rPr lang="en-US" dirty="0" smtClean="0"/>
              <a:t>. They typically display some kind of data and allow the user to perform actions via them. For example a Widget could display a short summary of new emails and if the user select a email it could start the email application with the selected email</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04800"/>
            <a:ext cx="8686800" cy="5897563"/>
          </a:xfrm>
        </p:spPr>
        <p:txBody>
          <a:bodyPr>
            <a:normAutofit/>
          </a:bodyPr>
          <a:lstStyle/>
          <a:p>
            <a:r>
              <a:rPr lang="en-US" dirty="0" smtClean="0">
                <a:solidFill>
                  <a:schemeClr val="tx2">
                    <a:lumMod val="60000"/>
                    <a:lumOff val="40000"/>
                  </a:schemeClr>
                </a:solidFill>
              </a:rPr>
              <a:t>You need  Android SDK and JDK(java development kit) to build Android Applications.</a:t>
            </a:r>
          </a:p>
          <a:p>
            <a:endParaRPr lang="en-US" dirty="0" smtClean="0">
              <a:solidFill>
                <a:schemeClr val="tx2">
                  <a:lumMod val="60000"/>
                  <a:lumOff val="40000"/>
                </a:schemeClr>
              </a:solidFill>
            </a:endParaRPr>
          </a:p>
          <a:p>
            <a:r>
              <a:rPr lang="en-US" dirty="0" smtClean="0">
                <a:solidFill>
                  <a:schemeClr val="tx2">
                    <a:lumMod val="60000"/>
                    <a:lumOff val="40000"/>
                  </a:schemeClr>
                </a:solidFill>
              </a:rPr>
              <a:t>Android code is written with java syntax, before it can be run ,your  project  must first be translated into  </a:t>
            </a:r>
            <a:r>
              <a:rPr lang="en-US" dirty="0" smtClean="0">
                <a:solidFill>
                  <a:srgbClr val="C00000"/>
                </a:solidFill>
              </a:rPr>
              <a:t>Dalvik byte code</a:t>
            </a:r>
            <a:r>
              <a:rPr lang="en-US" dirty="0" smtClean="0">
                <a:solidFill>
                  <a:schemeClr val="tx2">
                    <a:lumMod val="60000"/>
                    <a:lumOff val="40000"/>
                  </a:schemeClr>
                </a:solidFill>
              </a:rPr>
              <a:t>.</a:t>
            </a:r>
          </a:p>
          <a:p>
            <a:endParaRPr lang="en-US" dirty="0" smtClean="0">
              <a:solidFill>
                <a:schemeClr val="tx2">
                  <a:lumMod val="60000"/>
                  <a:lumOff val="40000"/>
                </a:schemeClr>
              </a:solidFill>
            </a:endParaRPr>
          </a:p>
          <a:p>
            <a:r>
              <a:rPr lang="en-US" dirty="0" smtClean="0">
                <a:solidFill>
                  <a:schemeClr val="tx2">
                    <a:lumMod val="60000"/>
                    <a:lumOff val="40000"/>
                  </a:schemeClr>
                </a:solidFill>
              </a:rPr>
              <a:t>SDK download includes all the libraries, full documentation and sample applications, Android emulator and Dalvik Debug  Monitoring Service(DDMS) to help debug them.</a:t>
            </a:r>
            <a:endParaRPr lang="en-US" dirty="0">
              <a:solidFill>
                <a:schemeClr val="tx2">
                  <a:lumMod val="60000"/>
                  <a:lumOff val="40000"/>
                </a:schemeClr>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Types of Android Applications</a:t>
            </a:r>
            <a:endParaRPr lang="en-US" dirty="0"/>
          </a:p>
        </p:txBody>
      </p:sp>
      <p:sp>
        <p:nvSpPr>
          <p:cNvPr id="3" name="Content Placeholder 2"/>
          <p:cNvSpPr>
            <a:spLocks noGrp="1"/>
          </p:cNvSpPr>
          <p:nvPr>
            <p:ph idx="1"/>
          </p:nvPr>
        </p:nvSpPr>
        <p:spPr>
          <a:xfrm>
            <a:off x="457200" y="838200"/>
            <a:ext cx="8229600" cy="5287963"/>
          </a:xfrm>
        </p:spPr>
        <p:txBody>
          <a:bodyPr/>
          <a:lstStyle/>
          <a:p>
            <a:pPr marL="514350" indent="-514350">
              <a:buFont typeface="+mj-lt"/>
              <a:buAutoNum type="arabicPeriod"/>
            </a:pPr>
            <a:r>
              <a:rPr lang="en-US" b="1" u="sng" dirty="0" smtClean="0">
                <a:solidFill>
                  <a:schemeClr val="tx2"/>
                </a:solidFill>
              </a:rPr>
              <a:t>Foreground:-  </a:t>
            </a:r>
            <a:r>
              <a:rPr lang="en-US" b="1" u="sng" dirty="0" smtClean="0"/>
              <a:t>an </a:t>
            </a:r>
            <a:r>
              <a:rPr lang="en-US" dirty="0" smtClean="0"/>
              <a:t> application that is </a:t>
            </a:r>
            <a:r>
              <a:rPr lang="en-US" dirty="0" err="1" smtClean="0"/>
              <a:t>usefull</a:t>
            </a:r>
            <a:r>
              <a:rPr lang="en-US" dirty="0" smtClean="0"/>
              <a:t> when it is in the foreground and is effectively suspended when it is not  </a:t>
            </a:r>
            <a:r>
              <a:rPr lang="en-US" dirty="0" err="1" smtClean="0"/>
              <a:t>visible.Games</a:t>
            </a:r>
            <a:r>
              <a:rPr lang="en-US" dirty="0" smtClean="0"/>
              <a:t> and map  </a:t>
            </a:r>
            <a:r>
              <a:rPr lang="en-US" dirty="0" err="1" smtClean="0"/>
              <a:t>mashups</a:t>
            </a:r>
            <a:r>
              <a:rPr lang="en-US" dirty="0" smtClean="0"/>
              <a:t> are common examples.</a:t>
            </a:r>
          </a:p>
          <a:p>
            <a:pPr marL="514350" indent="-514350">
              <a:buFont typeface="+mj-lt"/>
              <a:buAutoNum type="arabicPeriod"/>
            </a:pPr>
            <a:r>
              <a:rPr lang="en-US" b="1" u="sng" dirty="0" smtClean="0">
                <a:solidFill>
                  <a:schemeClr val="tx2"/>
                </a:solidFill>
              </a:rPr>
              <a:t>Background:-</a:t>
            </a:r>
            <a:r>
              <a:rPr lang="en-US" dirty="0" smtClean="0">
                <a:solidFill>
                  <a:schemeClr val="tx2"/>
                </a:solidFill>
              </a:rPr>
              <a:t>  These </a:t>
            </a:r>
            <a:r>
              <a:rPr lang="en-US" dirty="0" smtClean="0"/>
              <a:t>applications  run silently in the background with very little user </a:t>
            </a:r>
            <a:r>
              <a:rPr lang="en-US" dirty="0" err="1" smtClean="0"/>
              <a:t>input.They</a:t>
            </a:r>
            <a:r>
              <a:rPr lang="en-US" dirty="0" smtClean="0"/>
              <a:t> often listen for messages and actions caused by the </a:t>
            </a:r>
            <a:r>
              <a:rPr lang="en-US" dirty="0" err="1" smtClean="0"/>
              <a:t>hardware,system</a:t>
            </a:r>
            <a:r>
              <a:rPr lang="en-US" dirty="0" smtClean="0"/>
              <a:t> ,or other applications, rather than rely on the user interaction</a:t>
            </a:r>
            <a:endParaRPr lang="en-US" b="1" u="sng" dirty="0">
              <a:solidFill>
                <a:schemeClr val="tx2"/>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pPr>
              <a:buNone/>
            </a:pPr>
            <a:r>
              <a:rPr lang="en-US" dirty="0" smtClean="0"/>
              <a:t>Continued</a:t>
            </a:r>
          </a:p>
          <a:p>
            <a:pPr marL="514350" indent="-514350">
              <a:buFont typeface="+mj-lt"/>
              <a:buAutoNum type="arabicPeriod" startAt="3"/>
            </a:pPr>
            <a:r>
              <a:rPr lang="en-US" b="1" u="sng" dirty="0" smtClean="0">
                <a:solidFill>
                  <a:schemeClr val="tx2"/>
                </a:solidFill>
              </a:rPr>
              <a:t>Intermittent:-</a:t>
            </a:r>
            <a:r>
              <a:rPr lang="en-US" dirty="0" smtClean="0">
                <a:solidFill>
                  <a:schemeClr val="tx2"/>
                </a:solidFill>
              </a:rPr>
              <a:t>  </a:t>
            </a:r>
            <a:r>
              <a:rPr lang="en-US" dirty="0" smtClean="0"/>
              <a:t>often you want to create the application that react to user input but is still </a:t>
            </a:r>
            <a:r>
              <a:rPr lang="en-US" dirty="0" err="1" smtClean="0"/>
              <a:t>usefull</a:t>
            </a:r>
            <a:r>
              <a:rPr lang="en-US" dirty="0" smtClean="0"/>
              <a:t> when it is not  active in the </a:t>
            </a:r>
            <a:r>
              <a:rPr lang="en-US" dirty="0" err="1" smtClean="0"/>
              <a:t>foreground,Chat</a:t>
            </a:r>
            <a:r>
              <a:rPr lang="en-US" dirty="0" smtClean="0"/>
              <a:t> and e-mail apps are  typical </a:t>
            </a:r>
            <a:r>
              <a:rPr lang="en-US" dirty="0" err="1" smtClean="0"/>
              <a:t>examples.these</a:t>
            </a:r>
            <a:r>
              <a:rPr lang="en-US" dirty="0" smtClean="0"/>
              <a:t> applications are  generally a  union of visible activities and invisible background services.</a:t>
            </a:r>
            <a:r>
              <a:rPr lang="en-US" dirty="0" smtClean="0">
                <a:solidFill>
                  <a:schemeClr val="tx2"/>
                </a:solidFill>
              </a:rPr>
              <a:t> </a:t>
            </a:r>
            <a:endParaRPr lang="en-US" b="1" u="sng" dirty="0" smtClean="0">
              <a:solidFill>
                <a:schemeClr val="tx2"/>
              </a:solidFill>
            </a:endParaRPr>
          </a:p>
          <a:p>
            <a:pPr marL="514350" indent="-514350">
              <a:buFont typeface="+mj-lt"/>
              <a:buAutoNum type="arabicPeriod"/>
            </a:pPr>
            <a:endParaRPr lang="en-US" b="1" u="sng"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dirty="0" smtClean="0"/>
              <a:t>To get started you  need to download and install the following</a:t>
            </a:r>
          </a:p>
          <a:p>
            <a:r>
              <a:rPr lang="en-US" dirty="0" smtClean="0"/>
              <a:t>The Android SDK</a:t>
            </a:r>
          </a:p>
          <a:p>
            <a:r>
              <a:rPr lang="en-US" dirty="0" smtClean="0"/>
              <a:t>Java Development kit (5 or 6)</a:t>
            </a:r>
          </a:p>
          <a:p>
            <a:endParaRPr lang="en-US" dirty="0" smtClean="0"/>
          </a:p>
          <a:p>
            <a:r>
              <a:rPr lang="en-US" dirty="0" smtClean="0"/>
              <a:t>You can download </a:t>
            </a:r>
            <a:r>
              <a:rPr lang="en-US" dirty="0" err="1" smtClean="0"/>
              <a:t>jdk</a:t>
            </a:r>
            <a:r>
              <a:rPr lang="en-US" dirty="0" smtClean="0"/>
              <a:t> 6.0 from here</a:t>
            </a:r>
          </a:p>
          <a:p>
            <a:pPr>
              <a:buNone/>
            </a:pPr>
            <a:r>
              <a:rPr lang="en-US" dirty="0" smtClean="0">
                <a:hlinkClick r:id="rId2"/>
              </a:rPr>
              <a:t>http://www.oracle.com/technetwork/java/javase/downloads/index.html</a:t>
            </a:r>
            <a:endParaRPr lang="en-US" dirty="0" smtClean="0"/>
          </a:p>
          <a:p>
            <a:pPr>
              <a:buNone/>
            </a:pP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533400"/>
            <a:ext cx="8686800" cy="5592763"/>
          </a:xfrm>
        </p:spPr>
        <p:txBody>
          <a:bodyPr/>
          <a:lstStyle/>
          <a:p>
            <a:r>
              <a:rPr lang="en-US" dirty="0" smtClean="0"/>
              <a:t>Continued</a:t>
            </a:r>
          </a:p>
          <a:p>
            <a:pPr marL="514350" indent="-514350" algn="just">
              <a:buFont typeface="+mj-lt"/>
              <a:buAutoNum type="arabicPeriod" startAt="4"/>
            </a:pPr>
            <a:r>
              <a:rPr lang="en-US" b="1" u="sng" dirty="0" smtClean="0">
                <a:solidFill>
                  <a:schemeClr val="accent1">
                    <a:lumMod val="75000"/>
                  </a:schemeClr>
                </a:solidFill>
              </a:rPr>
              <a:t>Widgets</a:t>
            </a:r>
            <a:r>
              <a:rPr lang="en-US" dirty="0" smtClean="0">
                <a:solidFill>
                  <a:schemeClr val="accent1">
                    <a:lumMod val="75000"/>
                  </a:schemeClr>
                </a:solidFill>
              </a:rPr>
              <a:t>  </a:t>
            </a:r>
            <a:r>
              <a:rPr lang="en-US" dirty="0" smtClean="0"/>
              <a:t>in some circumstances your application  my entirely  consists of a widget </a:t>
            </a:r>
            <a:r>
              <a:rPr lang="en-US" dirty="0" err="1" smtClean="0"/>
              <a:t>component.using</a:t>
            </a:r>
            <a:r>
              <a:rPr lang="en-US" dirty="0" smtClean="0"/>
              <a:t> </a:t>
            </a:r>
            <a:r>
              <a:rPr lang="en-US" dirty="0" err="1" smtClean="0"/>
              <a:t>widgets,you</a:t>
            </a:r>
            <a:r>
              <a:rPr lang="en-US" dirty="0" smtClean="0"/>
              <a:t> can create  </a:t>
            </a:r>
            <a:r>
              <a:rPr lang="en-US" dirty="0" err="1" smtClean="0"/>
              <a:t>interactice</a:t>
            </a:r>
            <a:r>
              <a:rPr lang="en-US" dirty="0" smtClean="0"/>
              <a:t> visual </a:t>
            </a:r>
            <a:r>
              <a:rPr lang="en-US" dirty="0" err="1" smtClean="0"/>
              <a:t>compnents</a:t>
            </a:r>
            <a:r>
              <a:rPr lang="en-US" dirty="0" smtClean="0"/>
              <a:t> that users can add to their home </a:t>
            </a:r>
            <a:r>
              <a:rPr lang="en-US" dirty="0" err="1" smtClean="0"/>
              <a:t>screens,widgets</a:t>
            </a:r>
            <a:r>
              <a:rPr lang="en-US" dirty="0" smtClean="0"/>
              <a:t> only applications are used to display dynamic information such as battery </a:t>
            </a:r>
            <a:r>
              <a:rPr lang="en-US" dirty="0" err="1" smtClean="0"/>
              <a:t>levels,weather</a:t>
            </a:r>
            <a:r>
              <a:rPr lang="en-US" dirty="0" smtClean="0"/>
              <a:t> </a:t>
            </a:r>
            <a:r>
              <a:rPr lang="en-US" dirty="0" err="1" smtClean="0"/>
              <a:t>froecast</a:t>
            </a:r>
            <a:r>
              <a:rPr lang="en-US" dirty="0" smtClean="0"/>
              <a:t> or the date and time</a:t>
            </a:r>
          </a:p>
          <a:p>
            <a:pPr marL="514350" indent="-514350">
              <a:buNone/>
            </a:pPr>
            <a:endParaRPr lang="en-US" b="1" u="sng" dirty="0">
              <a:solidFill>
                <a:schemeClr val="accent1">
                  <a:lumMod val="75000"/>
                </a:schemeClr>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Developing for mobile devices</a:t>
            </a:r>
            <a:endParaRPr lang="en-US" dirty="0"/>
          </a:p>
        </p:txBody>
      </p:sp>
      <p:sp>
        <p:nvSpPr>
          <p:cNvPr id="3" name="Content Placeholder 2"/>
          <p:cNvSpPr>
            <a:spLocks noGrp="1"/>
          </p:cNvSpPr>
          <p:nvPr>
            <p:ph idx="1"/>
          </p:nvPr>
        </p:nvSpPr>
        <p:spPr>
          <a:xfrm>
            <a:off x="228600" y="838200"/>
            <a:ext cx="8686800" cy="5638800"/>
          </a:xfrm>
        </p:spPr>
        <p:txBody>
          <a:bodyPr>
            <a:normAutofit lnSpcReduction="10000"/>
          </a:bodyPr>
          <a:lstStyle/>
          <a:p>
            <a:pPr>
              <a:buNone/>
            </a:pPr>
            <a:r>
              <a:rPr lang="en-US" dirty="0" smtClean="0">
                <a:solidFill>
                  <a:srgbClr val="0070C0"/>
                </a:solidFill>
              </a:rPr>
              <a:t>Compared to desktops and notebook computers mobile devices have relatively</a:t>
            </a:r>
          </a:p>
          <a:p>
            <a:pPr marL="514350" indent="-514350">
              <a:buFont typeface="+mj-lt"/>
              <a:buAutoNum type="arabicPeriod"/>
            </a:pPr>
            <a:r>
              <a:rPr lang="en-US" dirty="0" smtClean="0"/>
              <a:t>Low processing power</a:t>
            </a:r>
          </a:p>
          <a:p>
            <a:pPr marL="514350" indent="-514350">
              <a:buFont typeface="+mj-lt"/>
              <a:buAutoNum type="arabicPeriod"/>
            </a:pPr>
            <a:r>
              <a:rPr lang="en-US" dirty="0" smtClean="0"/>
              <a:t>Limited Ram</a:t>
            </a:r>
          </a:p>
          <a:p>
            <a:pPr marL="514350" indent="-514350">
              <a:buFont typeface="+mj-lt"/>
              <a:buAutoNum type="arabicPeriod"/>
            </a:pPr>
            <a:r>
              <a:rPr lang="en-US" dirty="0" smtClean="0"/>
              <a:t>Limited permanent storage capacity</a:t>
            </a:r>
          </a:p>
          <a:p>
            <a:pPr marL="514350" indent="-514350">
              <a:buFont typeface="+mj-lt"/>
              <a:buAutoNum type="arabicPeriod"/>
            </a:pPr>
            <a:r>
              <a:rPr lang="en-US" dirty="0" smtClean="0"/>
              <a:t>Small screen with low resolution</a:t>
            </a:r>
          </a:p>
          <a:p>
            <a:pPr marL="514350" indent="-514350">
              <a:buFont typeface="+mj-lt"/>
              <a:buAutoNum type="arabicPeriod"/>
            </a:pPr>
            <a:r>
              <a:rPr lang="en-US" dirty="0" smtClean="0"/>
              <a:t>High cost associated with data transfer</a:t>
            </a:r>
          </a:p>
          <a:p>
            <a:pPr marL="514350" indent="-514350">
              <a:buFont typeface="+mj-lt"/>
              <a:buAutoNum type="arabicPeriod"/>
            </a:pPr>
            <a:r>
              <a:rPr lang="en-US" dirty="0" smtClean="0"/>
              <a:t>Slow data </a:t>
            </a:r>
            <a:r>
              <a:rPr lang="en-US" dirty="0" err="1" smtClean="0"/>
              <a:t>trasfer</a:t>
            </a:r>
            <a:r>
              <a:rPr lang="en-US" dirty="0" smtClean="0"/>
              <a:t> rate with low latency</a:t>
            </a:r>
          </a:p>
          <a:p>
            <a:pPr marL="514350" indent="-514350">
              <a:buFont typeface="+mj-lt"/>
              <a:buAutoNum type="arabicPeriod"/>
            </a:pPr>
            <a:r>
              <a:rPr lang="en-US" dirty="0" smtClean="0"/>
              <a:t>Unreliable data connections</a:t>
            </a:r>
          </a:p>
          <a:p>
            <a:pPr marL="514350" indent="-514350">
              <a:buFont typeface="+mj-lt"/>
              <a:buAutoNum type="arabicPeriod"/>
            </a:pPr>
            <a:r>
              <a:rPr lang="en-US" dirty="0" smtClean="0"/>
              <a:t>Limited battery life</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04800"/>
            <a:ext cx="8763000" cy="6248400"/>
          </a:xfrm>
        </p:spPr>
        <p:txBody>
          <a:bodyPr>
            <a:normAutofit/>
          </a:bodyPr>
          <a:lstStyle/>
          <a:p>
            <a:r>
              <a:rPr lang="en-US" sz="4000" b="1" u="sng" dirty="0" smtClean="0">
                <a:solidFill>
                  <a:srgbClr val="0070C0"/>
                </a:solidFill>
              </a:rPr>
              <a:t>Be efficient </a:t>
            </a:r>
            <a:r>
              <a:rPr lang="en-US" dirty="0" smtClean="0"/>
              <a:t>:- mobile devices are valued by their small size and  long battery life over potential improvement  in processor speed</a:t>
            </a:r>
          </a:p>
          <a:p>
            <a:endParaRPr lang="en-US" dirty="0" smtClean="0"/>
          </a:p>
          <a:p>
            <a:r>
              <a:rPr lang="en-US" dirty="0" smtClean="0"/>
              <a:t>This means that you always need to optimize your code so that  it runs quickly and responsively .</a:t>
            </a:r>
          </a:p>
          <a:p>
            <a:r>
              <a:rPr lang="en-US" dirty="0" smtClean="0"/>
              <a:t>Code efficiency is a big topic in software engineering.</a:t>
            </a:r>
          </a:p>
          <a:p>
            <a:r>
              <a:rPr lang="en-US" dirty="0" smtClean="0"/>
              <a:t>Efficiency is important for resource-constrained environments like mobile devices.</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fontScale="92500" lnSpcReduction="10000"/>
          </a:bodyPr>
          <a:lstStyle/>
          <a:p>
            <a:r>
              <a:rPr lang="en-US" sz="3500" b="1" u="sng" dirty="0" smtClean="0">
                <a:solidFill>
                  <a:schemeClr val="tx2">
                    <a:lumMod val="60000"/>
                    <a:lumOff val="40000"/>
                  </a:schemeClr>
                </a:solidFill>
              </a:rPr>
              <a:t>Expect limited capacity </a:t>
            </a:r>
            <a:r>
              <a:rPr lang="en-US" dirty="0" smtClean="0"/>
              <a:t>:-</a:t>
            </a:r>
          </a:p>
          <a:p>
            <a:pPr>
              <a:buNone/>
            </a:pPr>
            <a:r>
              <a:rPr lang="en-US" dirty="0" smtClean="0"/>
              <a:t>Advances in Flash memory and solid-state disks have led to a dramatic increase in mobile-device storage capacities.</a:t>
            </a:r>
          </a:p>
          <a:p>
            <a:pPr>
              <a:buNone/>
            </a:pPr>
            <a:r>
              <a:rPr lang="en-US" dirty="0" smtClean="0"/>
              <a:t>Android applications must be installed on the internal memory.</a:t>
            </a:r>
          </a:p>
          <a:p>
            <a:pPr>
              <a:buNone/>
            </a:pPr>
            <a:r>
              <a:rPr lang="en-US" dirty="0" smtClean="0"/>
              <a:t>You should carefully  consider how you  store your application data .To make life easier you can use the Android database and content providers to  </a:t>
            </a:r>
            <a:r>
              <a:rPr lang="en-US" dirty="0" err="1" smtClean="0"/>
              <a:t>persist,reuse</a:t>
            </a:r>
            <a:r>
              <a:rPr lang="en-US" dirty="0" smtClean="0"/>
              <a:t> and share large quantities of data</a:t>
            </a:r>
          </a:p>
          <a:p>
            <a:pPr>
              <a:buNone/>
            </a:pPr>
            <a:r>
              <a:rPr lang="en-US" dirty="0" smtClean="0"/>
              <a:t>Don’t leave files on the file system or records in database when they are no longer needed.</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lstStyle/>
          <a:p>
            <a:r>
              <a:rPr lang="en-US" b="1" u="sng" dirty="0" smtClean="0">
                <a:solidFill>
                  <a:schemeClr val="tx2">
                    <a:lumMod val="60000"/>
                    <a:lumOff val="40000"/>
                  </a:schemeClr>
                </a:solidFill>
              </a:rPr>
              <a:t>Design for small screens:-</a:t>
            </a:r>
            <a:r>
              <a:rPr lang="en-US" dirty="0" smtClean="0">
                <a:solidFill>
                  <a:schemeClr val="tx2">
                    <a:lumMod val="60000"/>
                    <a:lumOff val="40000"/>
                  </a:schemeClr>
                </a:solidFill>
              </a:rPr>
              <a:t>  </a:t>
            </a:r>
            <a:r>
              <a:rPr lang="en-US" dirty="0" smtClean="0"/>
              <a:t>The small sizes and </a:t>
            </a:r>
            <a:r>
              <a:rPr lang="en-US" dirty="0" err="1" smtClean="0"/>
              <a:t>protability</a:t>
            </a:r>
            <a:r>
              <a:rPr lang="en-US" dirty="0" smtClean="0"/>
              <a:t> of mobiles are a challenge for creating good </a:t>
            </a:r>
            <a:r>
              <a:rPr lang="en-US" dirty="0" err="1" smtClean="0"/>
              <a:t>interfaces.Write</a:t>
            </a:r>
            <a:r>
              <a:rPr lang="en-US" dirty="0" smtClean="0"/>
              <a:t> your  applications  knowing that users will </a:t>
            </a:r>
            <a:r>
              <a:rPr lang="en-US" dirty="0" err="1" smtClean="0"/>
              <a:t>ofter</a:t>
            </a:r>
            <a:r>
              <a:rPr lang="en-US" dirty="0" smtClean="0"/>
              <a:t>  only glance  at  the small </a:t>
            </a:r>
            <a:r>
              <a:rPr lang="en-US" dirty="0" err="1" smtClean="0"/>
              <a:t>screen.Make</a:t>
            </a:r>
            <a:r>
              <a:rPr lang="en-US" dirty="0" smtClean="0"/>
              <a:t> your application intuitive and easy to use  by reducing the number of controls and putting the most important information  front and </a:t>
            </a:r>
            <a:r>
              <a:rPr lang="en-US" dirty="0" err="1" smtClean="0"/>
              <a:t>center.Graphical</a:t>
            </a:r>
            <a:r>
              <a:rPr lang="en-US" dirty="0" smtClean="0"/>
              <a:t> controls are an excellent  means of displaying of information in a way that is easy to understand.</a:t>
            </a:r>
          </a:p>
          <a:p>
            <a:pPr>
              <a:buNone/>
            </a:pPr>
            <a:endParaRPr lang="en-US" b="1" u="sng" dirty="0">
              <a:solidFill>
                <a:schemeClr val="tx2">
                  <a:lumMod val="60000"/>
                  <a:lumOff val="40000"/>
                </a:schemeClr>
              </a:solidFill>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pPr algn="just"/>
            <a:r>
              <a:rPr lang="en-US" dirty="0" smtClean="0">
                <a:solidFill>
                  <a:schemeClr val="accent1"/>
                </a:solidFill>
              </a:rPr>
              <a:t>Continued:</a:t>
            </a:r>
            <a:r>
              <a:rPr lang="en-US" dirty="0" smtClean="0"/>
              <a:t> rather than a screen  full of text with lots of buttons and text-entry boxes ,use </a:t>
            </a:r>
            <a:r>
              <a:rPr lang="en-US" dirty="0" err="1" smtClean="0"/>
              <a:t>colors,shapes</a:t>
            </a:r>
            <a:r>
              <a:rPr lang="en-US" dirty="0" smtClean="0"/>
              <a:t> and graphics to convey the information.</a:t>
            </a:r>
          </a:p>
          <a:p>
            <a:pPr algn="just"/>
            <a:r>
              <a:rPr lang="en-US" dirty="0" smtClean="0"/>
              <a:t>If you are planning to include touch-screen </a:t>
            </a:r>
            <a:r>
              <a:rPr lang="en-US" dirty="0" err="1" smtClean="0"/>
              <a:t>support,you</a:t>
            </a:r>
            <a:r>
              <a:rPr lang="en-US" dirty="0" smtClean="0"/>
              <a:t> ‘</a:t>
            </a:r>
            <a:r>
              <a:rPr lang="en-US" dirty="0" err="1" smtClean="0"/>
              <a:t>ll</a:t>
            </a:r>
            <a:r>
              <a:rPr lang="en-US" dirty="0" smtClean="0"/>
              <a:t> need to consider how touch input is going to affect your interface </a:t>
            </a:r>
            <a:r>
              <a:rPr lang="en-US" dirty="0" err="1" smtClean="0"/>
              <a:t>design,so</a:t>
            </a:r>
            <a:r>
              <a:rPr lang="en-US" dirty="0" smtClean="0"/>
              <a:t> make sure  ,your views are big enough to support interaction using a finger on the screen.</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normAutofit lnSpcReduction="10000"/>
          </a:bodyPr>
          <a:lstStyle/>
          <a:p>
            <a:r>
              <a:rPr lang="en-US" b="1" u="sng" dirty="0" smtClean="0">
                <a:solidFill>
                  <a:schemeClr val="tx2">
                    <a:lumMod val="60000"/>
                    <a:lumOff val="40000"/>
                  </a:schemeClr>
                </a:solidFill>
              </a:rPr>
              <a:t>Expect Low speeds ,High Latency:- </a:t>
            </a:r>
            <a:r>
              <a:rPr lang="en-US" dirty="0" smtClean="0">
                <a:solidFill>
                  <a:schemeClr val="tx2">
                    <a:lumMod val="60000"/>
                    <a:lumOff val="40000"/>
                  </a:schemeClr>
                </a:solidFill>
              </a:rPr>
              <a:t> </a:t>
            </a:r>
            <a:r>
              <a:rPr lang="en-US" dirty="0" smtClean="0"/>
              <a:t>when you are developing your internet based </a:t>
            </a:r>
            <a:r>
              <a:rPr lang="en-US" dirty="0" err="1" smtClean="0"/>
              <a:t>applications,it</a:t>
            </a:r>
            <a:r>
              <a:rPr lang="en-US" dirty="0" smtClean="0"/>
              <a:t> is best to assume that the </a:t>
            </a:r>
            <a:r>
              <a:rPr lang="en-US" dirty="0" err="1" smtClean="0"/>
              <a:t>internnet</a:t>
            </a:r>
            <a:r>
              <a:rPr lang="en-US" dirty="0" smtClean="0"/>
              <a:t> connection would be </a:t>
            </a:r>
            <a:r>
              <a:rPr lang="en-US" dirty="0" err="1" smtClean="0"/>
              <a:t>slow,intermittent,and</a:t>
            </a:r>
            <a:r>
              <a:rPr lang="en-US" dirty="0" smtClean="0"/>
              <a:t> </a:t>
            </a:r>
            <a:r>
              <a:rPr lang="en-US" dirty="0" err="1" smtClean="0"/>
              <a:t>expensive,with</a:t>
            </a:r>
            <a:r>
              <a:rPr lang="en-US" dirty="0" smtClean="0"/>
              <a:t> unlimited 3G plans and citywide </a:t>
            </a:r>
            <a:r>
              <a:rPr lang="en-US" dirty="0" err="1" smtClean="0"/>
              <a:t>wi-fi</a:t>
            </a:r>
            <a:r>
              <a:rPr lang="en-US" dirty="0" smtClean="0"/>
              <a:t> ,this is </a:t>
            </a:r>
            <a:r>
              <a:rPr lang="en-US" dirty="0" err="1" smtClean="0"/>
              <a:t>changing,but</a:t>
            </a:r>
            <a:r>
              <a:rPr lang="en-US" dirty="0" smtClean="0"/>
              <a:t> design for worst case ensures that you always deliver a high standard </a:t>
            </a:r>
            <a:r>
              <a:rPr lang="en-US" dirty="0" err="1" smtClean="0"/>
              <a:t>uer</a:t>
            </a:r>
            <a:r>
              <a:rPr lang="en-US" dirty="0" smtClean="0"/>
              <a:t> experience.</a:t>
            </a:r>
          </a:p>
          <a:p>
            <a:r>
              <a:rPr lang="en-US" b="1" u="sng" dirty="0" smtClean="0">
                <a:solidFill>
                  <a:schemeClr val="tx2">
                    <a:lumMod val="60000"/>
                    <a:lumOff val="40000"/>
                  </a:schemeClr>
                </a:solidFill>
              </a:rPr>
              <a:t>This means making sure that your application can handle  losing (or not finding) a data </a:t>
            </a:r>
            <a:r>
              <a:rPr lang="en-US" b="1" u="sng" dirty="0" err="1" smtClean="0">
                <a:solidFill>
                  <a:schemeClr val="tx2">
                    <a:lumMod val="60000"/>
                    <a:lumOff val="40000"/>
                  </a:schemeClr>
                </a:solidFill>
              </a:rPr>
              <a:t>connction</a:t>
            </a:r>
            <a:r>
              <a:rPr lang="en-US" b="1" u="sng" dirty="0" smtClean="0">
                <a:solidFill>
                  <a:schemeClr val="tx2">
                    <a:lumMod val="60000"/>
                    <a:lumOff val="40000"/>
                  </a:schemeClr>
                </a:solidFill>
              </a:rPr>
              <a:t>.</a:t>
            </a:r>
          </a:p>
          <a:p>
            <a:pPr>
              <a:buNone/>
            </a:pPr>
            <a:endParaRPr lang="en-US" b="1" u="sng" dirty="0">
              <a:solidFill>
                <a:schemeClr val="tx2">
                  <a:lumMod val="60000"/>
                  <a:lumOff val="40000"/>
                </a:schemeClr>
              </a:solidFill>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381000"/>
            <a:ext cx="8915400" cy="6248400"/>
          </a:xfrm>
        </p:spPr>
        <p:txBody>
          <a:bodyPr>
            <a:normAutofit lnSpcReduction="10000"/>
          </a:bodyPr>
          <a:lstStyle/>
          <a:p>
            <a:r>
              <a:rPr lang="en-US" b="1" u="sng" dirty="0" smtClean="0">
                <a:solidFill>
                  <a:schemeClr val="tx2">
                    <a:lumMod val="60000"/>
                    <a:lumOff val="40000"/>
                  </a:schemeClr>
                </a:solidFill>
              </a:rPr>
              <a:t>At What Cost:-</a:t>
            </a:r>
            <a:r>
              <a:rPr lang="en-US" dirty="0" smtClean="0">
                <a:solidFill>
                  <a:schemeClr val="tx2">
                    <a:lumMod val="60000"/>
                    <a:lumOff val="40000"/>
                  </a:schemeClr>
                </a:solidFill>
              </a:rPr>
              <a:t> </a:t>
            </a:r>
            <a:r>
              <a:rPr lang="en-US" sz="2400" dirty="0" smtClean="0"/>
              <a:t>some of the more powerful features on your mobile can come at </a:t>
            </a:r>
            <a:r>
              <a:rPr lang="en-US" sz="2400" dirty="0" err="1" smtClean="0"/>
              <a:t>price.Services</a:t>
            </a:r>
            <a:r>
              <a:rPr lang="en-US" sz="2400" dirty="0" smtClean="0"/>
              <a:t> like </a:t>
            </a:r>
            <a:r>
              <a:rPr lang="en-US" sz="2400" dirty="0" err="1" smtClean="0"/>
              <a:t>SMS,some</a:t>
            </a:r>
            <a:r>
              <a:rPr lang="en-US" sz="2400" dirty="0" smtClean="0"/>
              <a:t> location based services and data transfer  can sometimes incur an additional tariff from your service provider.</a:t>
            </a:r>
          </a:p>
          <a:p>
            <a:r>
              <a:rPr lang="en-US" sz="2400" dirty="0" smtClean="0">
                <a:solidFill>
                  <a:schemeClr val="tx2">
                    <a:lumMod val="60000"/>
                    <a:lumOff val="40000"/>
                  </a:schemeClr>
                </a:solidFill>
              </a:rPr>
              <a:t>Costs associated with functionality in your application  be minimized and the users  be aware when an action they perform  might result  in their being charged</a:t>
            </a:r>
          </a:p>
          <a:p>
            <a:r>
              <a:rPr lang="en-US" sz="2400" b="1" u="sng" dirty="0" smtClean="0"/>
              <a:t>Minimize the interaction costs  by doing the following</a:t>
            </a:r>
          </a:p>
          <a:p>
            <a:pPr>
              <a:buNone/>
            </a:pPr>
            <a:r>
              <a:rPr lang="en-US" sz="2400" b="1" u="sng" dirty="0" err="1" smtClean="0">
                <a:solidFill>
                  <a:srgbClr val="C00000"/>
                </a:solidFill>
              </a:rPr>
              <a:t>Trasferring</a:t>
            </a:r>
            <a:r>
              <a:rPr lang="en-US" sz="2400" b="1" u="sng" dirty="0" smtClean="0">
                <a:solidFill>
                  <a:srgbClr val="C00000"/>
                </a:solidFill>
              </a:rPr>
              <a:t> as little data as possible</a:t>
            </a:r>
          </a:p>
          <a:p>
            <a:pPr>
              <a:buNone/>
            </a:pPr>
            <a:r>
              <a:rPr lang="en-US" sz="2400" b="1" u="sng" dirty="0" smtClean="0">
                <a:solidFill>
                  <a:srgbClr val="C00000"/>
                </a:solidFill>
              </a:rPr>
              <a:t>Caching data and GPS results to eliminate redundant  or repetitive lookups.</a:t>
            </a:r>
          </a:p>
          <a:p>
            <a:pPr>
              <a:buNone/>
            </a:pPr>
            <a:r>
              <a:rPr lang="en-US" sz="2400" b="1" u="sng" dirty="0" smtClean="0">
                <a:solidFill>
                  <a:srgbClr val="C00000"/>
                </a:solidFill>
              </a:rPr>
              <a:t>Stopping all data transfers  and GPS updates when your activity is  not visible in the foreground and if they are being used to update the UI</a:t>
            </a:r>
          </a:p>
          <a:p>
            <a:pPr>
              <a:buNone/>
            </a:pPr>
            <a:r>
              <a:rPr lang="en-US" sz="2400" b="1" u="sng" dirty="0" smtClean="0">
                <a:solidFill>
                  <a:srgbClr val="C00000"/>
                </a:solidFill>
              </a:rPr>
              <a:t>Keeping  the refresh/update rates for  data transfer (and location lookups) as low as practicable</a:t>
            </a:r>
            <a:endParaRPr lang="en-US" b="1" u="sng" dirty="0">
              <a:solidFill>
                <a:srgbClr val="C000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5821363"/>
          </a:xfrm>
        </p:spPr>
        <p:txBody>
          <a:bodyPr/>
          <a:lstStyle/>
          <a:p>
            <a:r>
              <a:rPr lang="en-US" b="1" u="sng" dirty="0" smtClean="0">
                <a:solidFill>
                  <a:schemeClr val="accent1">
                    <a:lumMod val="75000"/>
                  </a:schemeClr>
                </a:solidFill>
              </a:rPr>
              <a:t>Continued:- </a:t>
            </a:r>
            <a:endParaRPr lang="en-US" dirty="0" smtClean="0">
              <a:solidFill>
                <a:schemeClr val="accent1">
                  <a:lumMod val="75000"/>
                </a:schemeClr>
              </a:solidFill>
            </a:endParaRPr>
          </a:p>
          <a:p>
            <a:r>
              <a:rPr lang="en-US" b="1" u="sng" dirty="0" smtClean="0">
                <a:solidFill>
                  <a:srgbClr val="C00000"/>
                </a:solidFill>
              </a:rPr>
              <a:t>Scheduling big updates or transfer at “ off-peak” times using </a:t>
            </a:r>
            <a:r>
              <a:rPr lang="en-US" b="1" u="sng" dirty="0" err="1" smtClean="0">
                <a:solidFill>
                  <a:srgbClr val="C00000"/>
                </a:solidFill>
              </a:rPr>
              <a:t>alarams</a:t>
            </a:r>
            <a:endParaRPr lang="en-US" b="1" u="sng" dirty="0" smtClean="0">
              <a:solidFill>
                <a:srgbClr val="C00000"/>
              </a:solidFill>
            </a:endParaRPr>
          </a:p>
          <a:p>
            <a:r>
              <a:rPr lang="en-US" b="1" u="sng" dirty="0" smtClean="0">
                <a:solidFill>
                  <a:srgbClr val="C00000"/>
                </a:solidFill>
              </a:rPr>
              <a:t>Respecting the user’s </a:t>
            </a:r>
            <a:r>
              <a:rPr lang="en-US" b="1" u="sng" dirty="0" err="1" smtClean="0">
                <a:solidFill>
                  <a:srgbClr val="C00000"/>
                </a:solidFill>
              </a:rPr>
              <a:t>preferenced</a:t>
            </a:r>
            <a:r>
              <a:rPr lang="en-US" b="1" u="sng" dirty="0" smtClean="0">
                <a:solidFill>
                  <a:srgbClr val="C00000"/>
                </a:solidFill>
              </a:rPr>
              <a:t> for </a:t>
            </a:r>
            <a:r>
              <a:rPr lang="en-US" b="1" u="sng" dirty="0" err="1" smtClean="0">
                <a:solidFill>
                  <a:srgbClr val="C00000"/>
                </a:solidFill>
              </a:rPr>
              <a:t>backgound</a:t>
            </a:r>
            <a:r>
              <a:rPr lang="en-US" b="1" u="sng" dirty="0" smtClean="0">
                <a:solidFill>
                  <a:srgbClr val="C00000"/>
                </a:solidFill>
              </a:rPr>
              <a:t> data transfer.</a:t>
            </a:r>
          </a:p>
          <a:p>
            <a:r>
              <a:rPr lang="en-US" b="1" u="sng" dirty="0" smtClean="0">
                <a:solidFill>
                  <a:schemeClr val="accent1">
                    <a:lumMod val="75000"/>
                  </a:schemeClr>
                </a:solidFill>
              </a:rPr>
              <a:t>The best solution is to use  a lower quality option that comes at a lower cost.</a:t>
            </a:r>
            <a:endParaRPr lang="en-US" b="1" u="sng" dirty="0">
              <a:solidFill>
                <a:schemeClr val="accent1">
                  <a:lumMod val="75000"/>
                </a:schemeClr>
              </a:solidFill>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Android Emulator</a:t>
            </a:r>
            <a:endParaRPr lang="en-US" dirty="0"/>
          </a:p>
        </p:txBody>
      </p:sp>
      <p:sp>
        <p:nvSpPr>
          <p:cNvPr id="3" name="Content Placeholder 2"/>
          <p:cNvSpPr>
            <a:spLocks noGrp="1"/>
          </p:cNvSpPr>
          <p:nvPr>
            <p:ph idx="1"/>
          </p:nvPr>
        </p:nvSpPr>
        <p:spPr>
          <a:xfrm>
            <a:off x="228600" y="838200"/>
            <a:ext cx="8686800" cy="5867400"/>
          </a:xfrm>
        </p:spPr>
        <p:txBody>
          <a:bodyPr>
            <a:normAutofit fontScale="92500" lnSpcReduction="20000"/>
          </a:bodyPr>
          <a:lstStyle/>
          <a:p>
            <a:pPr algn="just"/>
            <a:r>
              <a:rPr lang="en-US" dirty="0" smtClean="0"/>
              <a:t>The android emulator is a perfect tool  for testing and debugging your application,</a:t>
            </a:r>
          </a:p>
          <a:p>
            <a:pPr algn="just"/>
            <a:r>
              <a:rPr lang="en-US" dirty="0" smtClean="0"/>
              <a:t>Emulator is an implementation of Dalvik virtual </a:t>
            </a:r>
            <a:r>
              <a:rPr lang="en-US" dirty="0" err="1" smtClean="0"/>
              <a:t>machine,making</a:t>
            </a:r>
            <a:r>
              <a:rPr lang="en-US" dirty="0" smtClean="0"/>
              <a:t> it a valid platform for running android application as any android </a:t>
            </a:r>
            <a:r>
              <a:rPr lang="en-US" dirty="0" err="1" smtClean="0"/>
              <a:t>phone.u</a:t>
            </a:r>
            <a:endParaRPr lang="en-US" dirty="0" smtClean="0"/>
          </a:p>
          <a:p>
            <a:pPr algn="just"/>
            <a:r>
              <a:rPr lang="en-US" dirty="0" smtClean="0"/>
              <a:t>ADT PLUG-IN integrates the emulator into the Eclipse</a:t>
            </a:r>
          </a:p>
          <a:p>
            <a:pPr algn="just"/>
            <a:r>
              <a:rPr lang="en-US" dirty="0" smtClean="0"/>
              <a:t>To execute the emulator ,you need to create the virtual device.</a:t>
            </a:r>
          </a:p>
          <a:p>
            <a:pPr algn="just"/>
            <a:r>
              <a:rPr lang="en-US" dirty="0" smtClean="0">
                <a:solidFill>
                  <a:srgbClr val="FF0000"/>
                </a:solidFill>
              </a:rPr>
              <a:t>Emulator doesn’t implement all the mobile hardware features supported by the </a:t>
            </a:r>
            <a:r>
              <a:rPr lang="en-US" dirty="0" err="1" smtClean="0">
                <a:solidFill>
                  <a:srgbClr val="FF0000"/>
                </a:solidFill>
              </a:rPr>
              <a:t>android,it</a:t>
            </a:r>
            <a:r>
              <a:rPr lang="en-US" dirty="0" smtClean="0">
                <a:solidFill>
                  <a:srgbClr val="FF0000"/>
                </a:solidFill>
              </a:rPr>
              <a:t> does not implement the </a:t>
            </a:r>
            <a:r>
              <a:rPr lang="en-US" dirty="0" err="1" smtClean="0">
                <a:solidFill>
                  <a:srgbClr val="FF0000"/>
                </a:solidFill>
              </a:rPr>
              <a:t>camera,vibration,LEDs,actual</a:t>
            </a:r>
            <a:r>
              <a:rPr lang="en-US" dirty="0" smtClean="0">
                <a:solidFill>
                  <a:srgbClr val="FF0000"/>
                </a:solidFill>
              </a:rPr>
              <a:t> phone </a:t>
            </a:r>
            <a:r>
              <a:rPr lang="en-US" dirty="0" err="1" smtClean="0">
                <a:solidFill>
                  <a:srgbClr val="FF0000"/>
                </a:solidFill>
              </a:rPr>
              <a:t>calls,the</a:t>
            </a:r>
            <a:r>
              <a:rPr lang="en-US" dirty="0" smtClean="0">
                <a:solidFill>
                  <a:srgbClr val="FF0000"/>
                </a:solidFill>
              </a:rPr>
              <a:t> </a:t>
            </a:r>
            <a:r>
              <a:rPr lang="en-US" dirty="0" err="1" smtClean="0">
                <a:solidFill>
                  <a:srgbClr val="FF0000"/>
                </a:solidFill>
              </a:rPr>
              <a:t>accelometer,USB</a:t>
            </a:r>
            <a:r>
              <a:rPr lang="en-US" dirty="0" smtClean="0">
                <a:solidFill>
                  <a:srgbClr val="FF0000"/>
                </a:solidFill>
              </a:rPr>
              <a:t> </a:t>
            </a:r>
            <a:r>
              <a:rPr lang="en-US" dirty="0" err="1" smtClean="0">
                <a:solidFill>
                  <a:srgbClr val="FF0000"/>
                </a:solidFill>
              </a:rPr>
              <a:t>connections,audio</a:t>
            </a:r>
            <a:r>
              <a:rPr lang="en-US" dirty="0" smtClean="0">
                <a:solidFill>
                  <a:srgbClr val="FF0000"/>
                </a:solidFill>
              </a:rPr>
              <a:t> </a:t>
            </a:r>
            <a:r>
              <a:rPr lang="en-US" dirty="0" err="1" smtClean="0">
                <a:solidFill>
                  <a:srgbClr val="FF0000"/>
                </a:solidFill>
              </a:rPr>
              <a:t>capture,or</a:t>
            </a:r>
            <a:r>
              <a:rPr lang="en-US" dirty="0" smtClean="0">
                <a:solidFill>
                  <a:srgbClr val="FF0000"/>
                </a:solidFill>
              </a:rPr>
              <a:t> battery charge level</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0" y="0"/>
            <a:ext cx="12192000" cy="7620000"/>
          </a:xfrm>
          <a:prstGeom prst="rect">
            <a:avLst/>
          </a:prstGeom>
          <a:noFill/>
          <a:ln w="9525">
            <a:noFill/>
            <a:miter lim="800000"/>
            <a:headEnd/>
            <a:tailEnd/>
          </a:ln>
          <a:effectLst/>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Short cuts for emulator</a:t>
            </a:r>
            <a:endParaRPr lang="en-US" dirty="0"/>
          </a:p>
        </p:txBody>
      </p:sp>
      <p:sp>
        <p:nvSpPr>
          <p:cNvPr id="3" name="Content Placeholder 2"/>
          <p:cNvSpPr>
            <a:spLocks noGrp="1"/>
          </p:cNvSpPr>
          <p:nvPr>
            <p:ph idx="1"/>
          </p:nvPr>
        </p:nvSpPr>
        <p:spPr/>
        <p:txBody>
          <a:bodyPr/>
          <a:lstStyle/>
          <a:p>
            <a:r>
              <a:rPr lang="en-US" b="1" dirty="0" err="1" smtClean="0"/>
              <a:t>Alt</a:t>
            </a:r>
            <a:r>
              <a:rPr lang="en-US" dirty="0" err="1" smtClean="0"/>
              <a:t>+</a:t>
            </a:r>
            <a:r>
              <a:rPr lang="en-US" b="1" dirty="0" err="1" smtClean="0"/>
              <a:t>Enter</a:t>
            </a:r>
            <a:r>
              <a:rPr lang="en-US" dirty="0" smtClean="0"/>
              <a:t> maximizes the emulator. Nice for demos. </a:t>
            </a:r>
          </a:p>
          <a:p>
            <a:r>
              <a:rPr lang="en-US" b="1" dirty="0" smtClean="0"/>
              <a:t>Ctrl</a:t>
            </a:r>
            <a:r>
              <a:rPr lang="en-US" dirty="0" smtClean="0"/>
              <a:t>+</a:t>
            </a:r>
            <a:r>
              <a:rPr lang="en-US" b="1" dirty="0" smtClean="0"/>
              <a:t>F11</a:t>
            </a:r>
            <a:r>
              <a:rPr lang="en-US" dirty="0" smtClean="0"/>
              <a:t> changes the orientation of the emulator. </a:t>
            </a:r>
          </a:p>
          <a:p>
            <a:r>
              <a:rPr lang="en-US" b="1" dirty="0" smtClean="0"/>
              <a:t>F8</a:t>
            </a:r>
            <a:r>
              <a:rPr lang="en-US" dirty="0" smtClean="0"/>
              <a:t> turns network on / off. </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Dalvik Debug Monitor Service</a:t>
            </a:r>
            <a:endParaRPr lang="en-US" dirty="0"/>
          </a:p>
        </p:txBody>
      </p:sp>
      <p:sp>
        <p:nvSpPr>
          <p:cNvPr id="3" name="Content Placeholder 2"/>
          <p:cNvSpPr>
            <a:spLocks noGrp="1"/>
          </p:cNvSpPr>
          <p:nvPr>
            <p:ph idx="1"/>
          </p:nvPr>
        </p:nvSpPr>
        <p:spPr>
          <a:xfrm>
            <a:off x="228600" y="990600"/>
            <a:ext cx="8686800" cy="5562600"/>
          </a:xfrm>
        </p:spPr>
        <p:txBody>
          <a:bodyPr/>
          <a:lstStyle/>
          <a:p>
            <a:r>
              <a:rPr lang="en-US" dirty="0" smtClean="0"/>
              <a:t>The emulator let you see how your application will </a:t>
            </a:r>
            <a:r>
              <a:rPr lang="en-US" dirty="0" err="1" smtClean="0"/>
              <a:t>look,behave</a:t>
            </a:r>
            <a:r>
              <a:rPr lang="en-US" dirty="0" smtClean="0"/>
              <a:t> and interact , but to really see what’s happening under the surface you need the </a:t>
            </a:r>
            <a:r>
              <a:rPr lang="en-US" dirty="0" smtClean="0">
                <a:solidFill>
                  <a:srgbClr val="FF0000"/>
                </a:solidFill>
              </a:rPr>
              <a:t>Dalvik Debug Monitoring Service,</a:t>
            </a:r>
          </a:p>
          <a:p>
            <a:r>
              <a:rPr lang="en-US" dirty="0" smtClean="0"/>
              <a:t>The DDMS is a powerful debugging tool that lets you interrogate active </a:t>
            </a:r>
            <a:r>
              <a:rPr lang="en-US" dirty="0" err="1" smtClean="0"/>
              <a:t>processes,view</a:t>
            </a:r>
            <a:r>
              <a:rPr lang="en-US" dirty="0" smtClean="0"/>
              <a:t> the stack and </a:t>
            </a:r>
            <a:r>
              <a:rPr lang="en-US" dirty="0" err="1" smtClean="0"/>
              <a:t>heap,watch</a:t>
            </a:r>
            <a:r>
              <a:rPr lang="en-US" dirty="0" smtClean="0"/>
              <a:t> and pause active threads and explore the file system of any connected Android device</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lstStyle/>
          <a:p>
            <a:r>
              <a:rPr lang="en-US" dirty="0" smtClean="0"/>
              <a:t>Android Debugging Bridge</a:t>
            </a:r>
            <a:endParaRPr lang="en-US" dirty="0"/>
          </a:p>
        </p:txBody>
      </p:sp>
      <p:sp>
        <p:nvSpPr>
          <p:cNvPr id="3" name="Content Placeholder 2"/>
          <p:cNvSpPr>
            <a:spLocks noGrp="1"/>
          </p:cNvSpPr>
          <p:nvPr>
            <p:ph idx="1"/>
          </p:nvPr>
        </p:nvSpPr>
        <p:spPr>
          <a:xfrm>
            <a:off x="457200" y="1295400"/>
            <a:ext cx="8229600" cy="4830763"/>
          </a:xfrm>
        </p:spPr>
        <p:txBody>
          <a:bodyPr/>
          <a:lstStyle/>
          <a:p>
            <a:r>
              <a:rPr lang="en-US" dirty="0" smtClean="0"/>
              <a:t>The communication with the emulator or your Android device might have problems. This communication is handled by the Android Debug Bridge (</a:t>
            </a:r>
            <a:r>
              <a:rPr lang="en-US" dirty="0" err="1" smtClean="0"/>
              <a:t>adb</a:t>
            </a:r>
            <a:r>
              <a:rPr lang="en-US" dirty="0" smtClean="0"/>
              <a:t>). </a:t>
            </a:r>
          </a:p>
          <a:p>
            <a:r>
              <a:rPr lang="en-US" dirty="0" smtClean="0">
                <a:solidFill>
                  <a:srgbClr val="FF0000"/>
                </a:solidFill>
              </a:rPr>
              <a:t>Eclipse allows to reset the </a:t>
            </a:r>
            <a:r>
              <a:rPr lang="en-US" dirty="0" err="1" smtClean="0">
                <a:solidFill>
                  <a:srgbClr val="FF0000"/>
                </a:solidFill>
              </a:rPr>
              <a:t>adb</a:t>
            </a:r>
            <a:r>
              <a:rPr lang="en-US" dirty="0" smtClean="0">
                <a:solidFill>
                  <a:srgbClr val="FF0000"/>
                </a:solidFill>
              </a:rPr>
              <a:t> in case this causes problems. Select therefore the DDMS perspective via Window → Open Perspective → Other → DDMS </a:t>
            </a: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839200" cy="792162"/>
          </a:xfrm>
        </p:spPr>
        <p:txBody>
          <a:bodyPr/>
          <a:lstStyle/>
          <a:p>
            <a:r>
              <a:rPr lang="en-US" dirty="0" smtClean="0"/>
              <a:t>Download and installing SDK </a:t>
            </a:r>
            <a:endParaRPr lang="en-US" dirty="0"/>
          </a:p>
        </p:txBody>
      </p:sp>
      <p:sp>
        <p:nvSpPr>
          <p:cNvPr id="3" name="Content Placeholder 2"/>
          <p:cNvSpPr>
            <a:spLocks noGrp="1"/>
          </p:cNvSpPr>
          <p:nvPr>
            <p:ph idx="1"/>
          </p:nvPr>
        </p:nvSpPr>
        <p:spPr>
          <a:xfrm>
            <a:off x="457200" y="1219200"/>
            <a:ext cx="8229600" cy="4906963"/>
          </a:xfrm>
        </p:spPr>
        <p:txBody>
          <a:bodyPr/>
          <a:lstStyle/>
          <a:p>
            <a:r>
              <a:rPr lang="en-US" dirty="0" smtClean="0"/>
              <a:t>Android development home page</a:t>
            </a:r>
          </a:p>
          <a:p>
            <a:pPr>
              <a:buNone/>
            </a:pPr>
            <a:r>
              <a:rPr lang="en-US" dirty="0" smtClean="0">
                <a:hlinkClick r:id="rId2"/>
              </a:rPr>
              <a:t>http://developer.android.com/sdk/index.html</a:t>
            </a:r>
            <a:endParaRPr lang="en-US" dirty="0" smtClean="0"/>
          </a:p>
          <a:p>
            <a:pPr>
              <a:buNone/>
            </a:pPr>
            <a:endParaRPr lang="en-US" dirty="0" smtClean="0"/>
          </a:p>
          <a:p>
            <a:pPr>
              <a:buNone/>
            </a:pPr>
            <a:r>
              <a:rPr lang="en-US" dirty="0" smtClean="0"/>
              <a:t>You need </a:t>
            </a:r>
            <a:r>
              <a:rPr lang="en-US" dirty="0" err="1" smtClean="0"/>
              <a:t>atleast</a:t>
            </a:r>
            <a:r>
              <a:rPr lang="en-US" dirty="0" smtClean="0"/>
              <a:t> on SDK platform ,you can do this ,you can do this by on Windows  by running SDK Setup.exe.</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1066800" y="-762000"/>
            <a:ext cx="12192000" cy="762000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lstStyle/>
          <a:p>
            <a:r>
              <a:rPr lang="en-US" dirty="0" smtClean="0"/>
              <a:t>Step 3:-</a:t>
            </a:r>
          </a:p>
          <a:p>
            <a:pPr>
              <a:buNone/>
            </a:pPr>
            <a:r>
              <a:rPr lang="en-US" dirty="0" smtClean="0"/>
              <a:t>You  have to download  eclipse with ADT plug-in</a:t>
            </a:r>
          </a:p>
          <a:p>
            <a:pPr>
              <a:buNone/>
            </a:pPr>
            <a:r>
              <a:rPr lang="en-US" dirty="0" smtClean="0"/>
              <a:t>To download the eclipse </a:t>
            </a:r>
          </a:p>
          <a:p>
            <a:pPr>
              <a:buNone/>
            </a:pPr>
            <a:r>
              <a:rPr lang="en-US" dirty="0" smtClean="0">
                <a:hlinkClick r:id="rId2"/>
              </a:rPr>
              <a:t>http://www.eclipse.org/downloads/</a:t>
            </a:r>
            <a:endParaRPr lang="en-US" dirty="0" smtClean="0"/>
          </a:p>
          <a:p>
            <a:pPr>
              <a:buNone/>
            </a:pPr>
            <a:r>
              <a:rPr lang="en-US" dirty="0" smtClean="0"/>
              <a:t>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685800"/>
          </a:xfrm>
        </p:spPr>
        <p:txBody>
          <a:bodyPr>
            <a:normAutofit fontScale="90000"/>
          </a:bodyPr>
          <a:lstStyle/>
          <a:p>
            <a:r>
              <a:rPr lang="en-US" dirty="0" smtClean="0"/>
              <a:t>Using  the eclipse plugin</a:t>
            </a:r>
            <a:endParaRPr lang="en-US" dirty="0"/>
          </a:p>
        </p:txBody>
      </p:sp>
      <p:sp>
        <p:nvSpPr>
          <p:cNvPr id="3" name="Content Placeholder 2"/>
          <p:cNvSpPr>
            <a:spLocks noGrp="1"/>
          </p:cNvSpPr>
          <p:nvPr>
            <p:ph idx="1"/>
          </p:nvPr>
        </p:nvSpPr>
        <p:spPr>
          <a:xfrm>
            <a:off x="228600" y="914400"/>
            <a:ext cx="8458200" cy="5410200"/>
          </a:xfrm>
        </p:spPr>
        <p:txBody>
          <a:bodyPr/>
          <a:lstStyle/>
          <a:p>
            <a:pPr>
              <a:buNone/>
            </a:pPr>
            <a:r>
              <a:rPr lang="en-US" dirty="0" smtClean="0"/>
              <a:t>The ADT plugin for </a:t>
            </a:r>
            <a:r>
              <a:rPr lang="en-US" dirty="0" err="1" smtClean="0"/>
              <a:t>elipse</a:t>
            </a:r>
            <a:r>
              <a:rPr lang="en-US" dirty="0" smtClean="0"/>
              <a:t> simplifies your </a:t>
            </a:r>
          </a:p>
          <a:p>
            <a:pPr>
              <a:buNone/>
            </a:pPr>
            <a:endParaRPr lang="en-US" dirty="0" smtClean="0"/>
          </a:p>
          <a:p>
            <a:pPr>
              <a:buNone/>
            </a:pPr>
            <a:r>
              <a:rPr lang="en-US" dirty="0" smtClean="0"/>
              <a:t>Android  development by integrating  the </a:t>
            </a:r>
          </a:p>
          <a:p>
            <a:pPr>
              <a:buNone/>
            </a:pPr>
            <a:endParaRPr lang="en-US" dirty="0" smtClean="0"/>
          </a:p>
          <a:p>
            <a:pPr>
              <a:buNone/>
            </a:pPr>
            <a:r>
              <a:rPr lang="en-US" dirty="0" smtClean="0"/>
              <a:t>development tools directly into IDE,</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6485</TotalTime>
  <Words>1797</Words>
  <Application>Microsoft Office PowerPoint</Application>
  <PresentationFormat>On-screen Show (4:3)</PresentationFormat>
  <Paragraphs>127</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Starting Development</vt:lpstr>
      <vt:lpstr>What you need to begin</vt:lpstr>
      <vt:lpstr>Installation</vt:lpstr>
      <vt:lpstr>Slide 4</vt:lpstr>
      <vt:lpstr>Slide 5</vt:lpstr>
      <vt:lpstr>Download and installing SDK </vt:lpstr>
      <vt:lpstr>Slide 7</vt:lpstr>
      <vt:lpstr>Slide 8</vt:lpstr>
      <vt:lpstr>Using  the eclipse plugin</vt:lpstr>
      <vt:lpstr>Installing ADT Plug-in</vt:lpstr>
      <vt:lpstr>Slide 11</vt:lpstr>
      <vt:lpstr>Slide 12</vt:lpstr>
      <vt:lpstr>Slide 13</vt:lpstr>
      <vt:lpstr>Creating your first Android Application</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Android Application Component</vt:lpstr>
      <vt:lpstr>Important Android Compnents(Activity)1</vt:lpstr>
      <vt:lpstr>Important android components</vt:lpstr>
      <vt:lpstr>Important android compnents(services)</vt:lpstr>
      <vt:lpstr>Important android compnents(ContentProvider)</vt:lpstr>
      <vt:lpstr>Important android compnents(Intents</vt:lpstr>
      <vt:lpstr>Important android compnents(BroadcastReceiver)</vt:lpstr>
      <vt:lpstr>Important android compnents(widgets)</vt:lpstr>
      <vt:lpstr>Slide 37</vt:lpstr>
      <vt:lpstr>Types of Android Applications</vt:lpstr>
      <vt:lpstr>Slide 39</vt:lpstr>
      <vt:lpstr>Slide 40</vt:lpstr>
      <vt:lpstr>Developing for mobile devices</vt:lpstr>
      <vt:lpstr>Slide 42</vt:lpstr>
      <vt:lpstr>Slide 43</vt:lpstr>
      <vt:lpstr>Slide 44</vt:lpstr>
      <vt:lpstr>Slide 45</vt:lpstr>
      <vt:lpstr>Slide 46</vt:lpstr>
      <vt:lpstr>Slide 47</vt:lpstr>
      <vt:lpstr>Slide 48</vt:lpstr>
      <vt:lpstr>Android Emulator</vt:lpstr>
      <vt:lpstr>Short cuts for emulator</vt:lpstr>
      <vt:lpstr>Dalvik Debug Monitor Service</vt:lpstr>
      <vt:lpstr>Android Debugging Bridge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Starting Development</dc:title>
  <dc:creator>admin</dc:creator>
  <cp:lastModifiedBy>admin</cp:lastModifiedBy>
  <cp:revision>17</cp:revision>
  <dcterms:created xsi:type="dcterms:W3CDTF">2006-08-16T00:00:00Z</dcterms:created>
  <dcterms:modified xsi:type="dcterms:W3CDTF">2012-02-04T05:24:36Z</dcterms:modified>
</cp:coreProperties>
</file>