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1" r:id="rId3"/>
    <p:sldId id="257" r:id="rId4"/>
    <p:sldId id="262" r:id="rId5"/>
    <p:sldId id="266" r:id="rId6"/>
    <p:sldId id="267" r:id="rId7"/>
    <p:sldId id="263" r:id="rId8"/>
    <p:sldId id="264" r:id="rId9"/>
    <p:sldId id="258" r:id="rId10"/>
    <p:sldId id="265" r:id="rId11"/>
    <p:sldId id="259" r:id="rId12"/>
    <p:sldId id="260" r:id="rId13"/>
    <p:sldId id="268" r:id="rId14"/>
    <p:sldId id="269" r:id="rId15"/>
    <p:sldId id="270" r:id="rId16"/>
    <p:sldId id="289" r:id="rId17"/>
    <p:sldId id="29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33" autoAdjust="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272E6-17E1-4D78-A3DD-BC7625D54506}" type="datetimeFigureOut">
              <a:rPr lang="en-US" smtClean="0"/>
              <a:t>13-Apr-12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C8699-C81D-428C-85F2-8C42A25429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C8699-C81D-428C-85F2-8C42A254299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12-Apr-12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Client%E2%80%93server" TargetMode="External"/><Relationship Id="rId3" Type="http://schemas.openxmlformats.org/officeDocument/2006/relationships/hyperlink" Target="http://www.sqlite.org/serverless.html" TargetMode="External"/><Relationship Id="rId7" Type="http://schemas.openxmlformats.org/officeDocument/2006/relationships/hyperlink" Target="http://www.sqlite.org/copyright.html" TargetMode="External"/><Relationship Id="rId2" Type="http://schemas.openxmlformats.org/officeDocument/2006/relationships/hyperlink" Target="http://www.sqlite.org/selfcontained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qlite.org/mostdeployed.html" TargetMode="External"/><Relationship Id="rId5" Type="http://schemas.openxmlformats.org/officeDocument/2006/relationships/hyperlink" Target="http://www.sqlite.org/transactional.html" TargetMode="External"/><Relationship Id="rId4" Type="http://schemas.openxmlformats.org/officeDocument/2006/relationships/hyperlink" Target="http://www.sqlite.org/zeroconf.html" TargetMode="External"/><Relationship Id="rId9" Type="http://schemas.openxmlformats.org/officeDocument/2006/relationships/hyperlink" Target="http://en.wikipedia.org/wiki/Process_(computing)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WebOS" TargetMode="External"/><Relationship Id="rId13" Type="http://schemas.openxmlformats.org/officeDocument/2006/relationships/hyperlink" Target="http://en.wikipedia.org/wiki/IPhone" TargetMode="External"/><Relationship Id="rId3" Type="http://schemas.openxmlformats.org/officeDocument/2006/relationships/hyperlink" Target="http://en.wikipedia.org/wiki/Symbian_OS" TargetMode="External"/><Relationship Id="rId7" Type="http://schemas.openxmlformats.org/officeDocument/2006/relationships/hyperlink" Target="http://en.wikipedia.org/wiki/MeeGo" TargetMode="External"/><Relationship Id="rId12" Type="http://schemas.openxmlformats.org/officeDocument/2006/relationships/hyperlink" Target="http://en.wikipedia.org/wiki/Mac_OS_X_10.4" TargetMode="External"/><Relationship Id="rId2" Type="http://schemas.openxmlformats.org/officeDocument/2006/relationships/hyperlink" Target="http://en.wikipedia.org/wiki/Apple_iO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BlackBerry" TargetMode="External"/><Relationship Id="rId11" Type="http://schemas.openxmlformats.org/officeDocument/2006/relationships/hyperlink" Target="http://en.wikipedia.org/wiki/Core_Data" TargetMode="External"/><Relationship Id="rId5" Type="http://schemas.openxmlformats.org/officeDocument/2006/relationships/hyperlink" Target="http://en.wikipedia.org/wiki/Android_(operating_system)" TargetMode="External"/><Relationship Id="rId10" Type="http://schemas.openxmlformats.org/officeDocument/2006/relationships/hyperlink" Target="http://en.wikipedia.org/wiki/Mac_OS_X" TargetMode="External"/><Relationship Id="rId4" Type="http://schemas.openxmlformats.org/officeDocument/2006/relationships/hyperlink" Target="http://en.wikipedia.org/wiki/Maemo" TargetMode="External"/><Relationship Id="rId9" Type="http://schemas.openxmlformats.org/officeDocument/2006/relationships/hyperlink" Target="#cite_note-famous-30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ContentProviders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Providers share content with applications across application </a:t>
            </a:r>
            <a:r>
              <a:rPr lang="en-US" dirty="0" err="1" smtClean="0"/>
              <a:t>boundries,Example</a:t>
            </a:r>
            <a:r>
              <a:rPr lang="en-US" dirty="0" smtClean="0"/>
              <a:t> of built in Content Providers are </a:t>
            </a:r>
            <a:r>
              <a:rPr lang="en-US" dirty="0" err="1" smtClean="0"/>
              <a:t>Contacts,MediaStore,Settings</a:t>
            </a:r>
            <a:r>
              <a:rPr lang="en-US" dirty="0" smtClean="0"/>
              <a:t> and more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ContentProviders</a:t>
            </a:r>
            <a:r>
              <a:rPr lang="en-US" dirty="0" smtClean="0"/>
              <a:t> and sharing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err="1" smtClean="0"/>
              <a:t>SQLite</a:t>
            </a:r>
            <a:r>
              <a:rPr lang="en-US" dirty="0" smtClean="0"/>
              <a:t> database is private to the application which creates it. If you want to share data with other applications you can use a </a:t>
            </a:r>
            <a:r>
              <a:rPr lang="en-US" dirty="0" err="1" smtClean="0"/>
              <a:t>ContentProvider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ContentProvider</a:t>
            </a:r>
            <a:r>
              <a:rPr lang="en-US" dirty="0" smtClean="0"/>
              <a:t> allows applications to access data. In most cases this data is stored in an </a:t>
            </a:r>
            <a:r>
              <a:rPr lang="en-US" dirty="0" err="1" smtClean="0"/>
              <a:t>SQlite</a:t>
            </a:r>
            <a:r>
              <a:rPr lang="en-US" dirty="0" smtClean="0"/>
              <a:t> database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Content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6388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A </a:t>
            </a:r>
            <a:r>
              <a:rPr lang="en-US" dirty="0" err="1" smtClean="0"/>
              <a:t>ContentProvider</a:t>
            </a:r>
            <a:r>
              <a:rPr lang="en-US" dirty="0" smtClean="0"/>
              <a:t> can be used internally in an application to access data. If the data should be shared with another application a </a:t>
            </a:r>
            <a:r>
              <a:rPr lang="en-US" dirty="0" err="1" smtClean="0"/>
              <a:t>ContentProvider</a:t>
            </a:r>
            <a:r>
              <a:rPr lang="en-US" dirty="0" smtClean="0"/>
              <a:t> allows this. </a:t>
            </a:r>
          </a:p>
          <a:p>
            <a:pPr algn="just"/>
            <a:r>
              <a:rPr lang="en-US" dirty="0" smtClean="0"/>
              <a:t>The access to a </a:t>
            </a:r>
            <a:r>
              <a:rPr lang="en-US" dirty="0" err="1" smtClean="0"/>
              <a:t>ContentProvider</a:t>
            </a:r>
            <a:r>
              <a:rPr lang="en-US" dirty="0" smtClean="0"/>
              <a:t> is done via an URI. The basis for the URI is defined in the declaration of the </a:t>
            </a:r>
            <a:r>
              <a:rPr lang="en-US" dirty="0" err="1" smtClean="0"/>
              <a:t>ContentProvider</a:t>
            </a:r>
            <a:r>
              <a:rPr lang="en-US" dirty="0" smtClean="0"/>
              <a:t> in the "AndroidManifest.xml" file via the </a:t>
            </a:r>
            <a:r>
              <a:rPr lang="en-US" dirty="0" err="1" smtClean="0"/>
              <a:t>android:authorities</a:t>
            </a:r>
            <a:r>
              <a:rPr lang="en-US" dirty="0" smtClean="0"/>
              <a:t> attribute. </a:t>
            </a:r>
          </a:p>
          <a:p>
            <a:pPr algn="just"/>
            <a:r>
              <a:rPr lang="en-US" dirty="0" smtClean="0"/>
              <a:t>Many Android </a:t>
            </a:r>
            <a:r>
              <a:rPr lang="en-US" dirty="0" err="1" smtClean="0"/>
              <a:t>datasources</a:t>
            </a:r>
            <a:r>
              <a:rPr lang="en-US" dirty="0" smtClean="0"/>
              <a:t>, e.g. the contacts, are accessible via </a:t>
            </a:r>
            <a:r>
              <a:rPr lang="en-US" dirty="0" err="1" smtClean="0"/>
              <a:t>ContentProviders</a:t>
            </a:r>
            <a:r>
              <a:rPr lang="en-US" dirty="0" smtClean="0"/>
              <a:t>. Typically the implementing classes for a </a:t>
            </a:r>
            <a:r>
              <a:rPr lang="en-US" dirty="0" err="1" smtClean="0"/>
              <a:t>ContentProviders</a:t>
            </a:r>
            <a:r>
              <a:rPr lang="en-US" dirty="0" smtClean="0"/>
              <a:t> provide public constants for the URI's.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Uniform Resource Identifier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unifrom</a:t>
            </a:r>
            <a:r>
              <a:rPr lang="en-US" dirty="0" smtClean="0"/>
              <a:t> resource </a:t>
            </a:r>
            <a:r>
              <a:rPr lang="en-US" dirty="0" err="1" smtClean="0"/>
              <a:t>indentifier</a:t>
            </a:r>
            <a:r>
              <a:rPr lang="en-US" dirty="0" smtClean="0"/>
              <a:t> is a string of characters used to identify the name or a resource  on the internet</a:t>
            </a:r>
          </a:p>
          <a:p>
            <a:r>
              <a:rPr lang="en-US" dirty="0" smtClean="0"/>
              <a:t>URIs enable interaction representation of resource  over network  using specific protocols</a:t>
            </a:r>
          </a:p>
          <a:p>
            <a:r>
              <a:rPr lang="en-US" dirty="0" smtClean="0"/>
              <a:t>A URI is defined by its syntax and associated protocols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REPRESENTATIONAL STATE TRANSFER(REST)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REST is a style of software architecture for distributed hypermedia </a:t>
            </a:r>
            <a:r>
              <a:rPr lang="en-US" dirty="0" err="1" smtClean="0"/>
              <a:t>systemssu</a:t>
            </a:r>
            <a:r>
              <a:rPr lang="en-US" dirty="0" smtClean="0"/>
              <a:t> </a:t>
            </a:r>
            <a:r>
              <a:rPr lang="en-US" dirty="0" err="1" smtClean="0"/>
              <a:t>ch</a:t>
            </a:r>
            <a:r>
              <a:rPr lang="en-US" dirty="0" smtClean="0"/>
              <a:t> as WWW ●REST architecture consists of clients and servers ●Requests from clients and responses from servers are built around transfers of representations of resources ●A resource is any coherent and </a:t>
            </a:r>
            <a:r>
              <a:rPr lang="en-US" dirty="0" err="1" smtClean="0"/>
              <a:t>meaningfu</a:t>
            </a:r>
            <a:r>
              <a:rPr lang="en-US" dirty="0" smtClean="0"/>
              <a:t> </a:t>
            </a:r>
            <a:r>
              <a:rPr lang="en-US" dirty="0" err="1" smtClean="0"/>
              <a:t>lconcept</a:t>
            </a:r>
            <a:r>
              <a:rPr lang="en-US" dirty="0" smtClean="0"/>
              <a:t> that may addressed ●</a:t>
            </a:r>
            <a:r>
              <a:rPr lang="en-US" dirty="0" err="1" smtClean="0"/>
              <a:t>Arepresentation</a:t>
            </a:r>
            <a:r>
              <a:rPr lang="en-US" dirty="0" smtClean="0"/>
              <a:t> is a sequence of bits that capture s the state of a resource ●Architectures that comply with REST standards are called </a:t>
            </a:r>
            <a:r>
              <a:rPr lang="en-US" dirty="0" err="1" smtClean="0"/>
              <a:t>RESTfull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WHAT IS Content Provider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A content provider is a </a:t>
            </a:r>
            <a:r>
              <a:rPr lang="en-US" dirty="0" err="1" smtClean="0"/>
              <a:t>wraper</a:t>
            </a:r>
            <a:r>
              <a:rPr lang="en-US" dirty="0" smtClean="0"/>
              <a:t>  around </a:t>
            </a:r>
            <a:r>
              <a:rPr lang="en-US" dirty="0" err="1" smtClean="0"/>
              <a:t>datasoruce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SQLite</a:t>
            </a:r>
            <a:r>
              <a:rPr lang="en-US" dirty="0" smtClean="0"/>
              <a:t> is an example of a </a:t>
            </a:r>
            <a:r>
              <a:rPr lang="en-US" dirty="0" err="1" smtClean="0"/>
              <a:t>datasource</a:t>
            </a:r>
            <a:r>
              <a:rPr lang="en-US" dirty="0" smtClean="0"/>
              <a:t> that can be exposed as a Content Provider.</a:t>
            </a:r>
          </a:p>
          <a:p>
            <a:r>
              <a:rPr lang="en-US" dirty="0" smtClean="0"/>
              <a:t>A content provider is a REST-like abstraction.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Content Provider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</a:t>
            </a:r>
            <a:r>
              <a:rPr lang="en-US" dirty="0" err="1" smtClean="0"/>
              <a:t>SQLite</a:t>
            </a:r>
            <a:r>
              <a:rPr lang="en-US" dirty="0" smtClean="0"/>
              <a:t> database is private to the application which creates it. If you want to share data with other applications you can use a </a:t>
            </a:r>
            <a:r>
              <a:rPr lang="en-US" dirty="0" err="1" smtClean="0"/>
              <a:t>ContentProvider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ContentProvider</a:t>
            </a:r>
            <a:r>
              <a:rPr lang="en-US" dirty="0" smtClean="0"/>
              <a:t> allows applications to access data. In most cases this data is stored in an </a:t>
            </a:r>
            <a:r>
              <a:rPr lang="en-US" dirty="0" err="1" smtClean="0"/>
              <a:t>SQlite</a:t>
            </a:r>
            <a:r>
              <a:rPr lang="en-US" dirty="0" smtClean="0"/>
              <a:t> database. 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ContentProvider</a:t>
            </a:r>
            <a:r>
              <a:rPr lang="en-US" dirty="0" smtClean="0"/>
              <a:t> can be used internally in an application to access data. If the data should be shared with another application a </a:t>
            </a:r>
            <a:r>
              <a:rPr lang="en-US" dirty="0" err="1" smtClean="0"/>
              <a:t>ContentProvider</a:t>
            </a:r>
            <a:r>
              <a:rPr lang="en-US" dirty="0" smtClean="0"/>
              <a:t> allows this.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</a:t>
            </a:r>
            <a:r>
              <a:rPr lang="en-US" dirty="0" err="1" smtClean="0"/>
              <a:t>ContentProvider</a:t>
            </a:r>
            <a:r>
              <a:rPr lang="en-US" dirty="0" smtClean="0"/>
              <a:t>(continue)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The access to a </a:t>
            </a:r>
            <a:r>
              <a:rPr lang="en-US" dirty="0" err="1" smtClean="0"/>
              <a:t>ContentProvider</a:t>
            </a:r>
            <a:r>
              <a:rPr lang="en-US" dirty="0" smtClean="0"/>
              <a:t> is done via an URI. The basis for the URI is defined in the declaration of the </a:t>
            </a:r>
            <a:r>
              <a:rPr lang="en-US" dirty="0" err="1" smtClean="0"/>
              <a:t>ContentProvider</a:t>
            </a:r>
            <a:r>
              <a:rPr lang="en-US" dirty="0" smtClean="0"/>
              <a:t> in the "AndroidManifest.xml" file via the </a:t>
            </a:r>
            <a:r>
              <a:rPr lang="en-US" dirty="0" err="1" smtClean="0"/>
              <a:t>android:authorities</a:t>
            </a:r>
            <a:r>
              <a:rPr lang="en-US" dirty="0" smtClean="0"/>
              <a:t> attribute. </a:t>
            </a:r>
          </a:p>
          <a:p>
            <a:r>
              <a:rPr lang="en-US" dirty="0" smtClean="0"/>
              <a:t>Many Android </a:t>
            </a:r>
            <a:r>
              <a:rPr lang="en-US" dirty="0" err="1" smtClean="0"/>
              <a:t>datasources</a:t>
            </a:r>
            <a:r>
              <a:rPr lang="en-US" dirty="0" smtClean="0"/>
              <a:t>, e.g. the contacts, are accessible via </a:t>
            </a:r>
            <a:r>
              <a:rPr lang="en-US" dirty="0" err="1" smtClean="0"/>
              <a:t>ContentProviders</a:t>
            </a:r>
            <a:r>
              <a:rPr lang="en-US" dirty="0" smtClean="0"/>
              <a:t>. Typically the implementing classes for a </a:t>
            </a:r>
            <a:r>
              <a:rPr lang="en-US" dirty="0" err="1" smtClean="0"/>
              <a:t>ContentProviders</a:t>
            </a:r>
            <a:r>
              <a:rPr lang="en-US" dirty="0" smtClean="0"/>
              <a:t> provide public constants for the URI's.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Saving and </a:t>
            </a:r>
            <a:r>
              <a:rPr lang="en-US" dirty="0" err="1" smtClean="0"/>
              <a:t>retreiving</a:t>
            </a:r>
            <a:r>
              <a:rPr lang="en-US" dirty="0" smtClean="0"/>
              <a:t> Data through URIs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Saving and </a:t>
            </a:r>
            <a:r>
              <a:rPr lang="en-US" dirty="0" err="1" smtClean="0"/>
              <a:t>Retreiving</a:t>
            </a:r>
            <a:r>
              <a:rPr lang="en-US" dirty="0" smtClean="0"/>
              <a:t> data can be only done through URIs.</a:t>
            </a:r>
          </a:p>
          <a:p>
            <a:r>
              <a:rPr lang="en-US" dirty="0" smtClean="0"/>
              <a:t>URIs are translated to underlying data access mechanisms.</a:t>
            </a:r>
          </a:p>
          <a:p>
            <a:r>
              <a:rPr lang="en-US" dirty="0" smtClean="0"/>
              <a:t>Any application installed on the same device can use these URIs to manipulate  the Data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Encapsulation </a:t>
            </a:r>
            <a:r>
              <a:rPr lang="en-US" dirty="0" err="1" smtClean="0"/>
              <a:t>vs</a:t>
            </a:r>
            <a:r>
              <a:rPr lang="en-US" dirty="0" smtClean="0"/>
              <a:t> Data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conceptually easier to think content provider as Data Encapsulation</a:t>
            </a:r>
          </a:p>
          <a:p>
            <a:r>
              <a:rPr lang="en-US" dirty="0" err="1" smtClean="0"/>
              <a:t>Why?Because</a:t>
            </a:r>
            <a:r>
              <a:rPr lang="en-US" dirty="0" smtClean="0"/>
              <a:t> content providers require an data access </a:t>
            </a:r>
            <a:r>
              <a:rPr lang="en-US" dirty="0" err="1" smtClean="0"/>
              <a:t>mechnism</a:t>
            </a:r>
            <a:r>
              <a:rPr lang="en-US" dirty="0" smtClean="0"/>
              <a:t>(database or </a:t>
            </a:r>
            <a:r>
              <a:rPr lang="en-US" dirty="0" err="1" smtClean="0"/>
              <a:t>netowork</a:t>
            </a:r>
            <a:r>
              <a:rPr lang="en-US" dirty="0" smtClean="0"/>
              <a:t> connection )on top of which they run</a:t>
            </a:r>
          </a:p>
          <a:p>
            <a:r>
              <a:rPr lang="en-US" dirty="0" smtClean="0"/>
              <a:t>The most frequent data access mechanism is the </a:t>
            </a:r>
            <a:r>
              <a:rPr lang="en-US" dirty="0" err="1" smtClean="0"/>
              <a:t>SQLite</a:t>
            </a:r>
            <a:r>
              <a:rPr lang="en-US" dirty="0" smtClean="0"/>
              <a:t> database.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SQLite</a:t>
            </a:r>
            <a:r>
              <a:rPr lang="en-US" dirty="0" smtClean="0"/>
              <a:t>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SQLite</a:t>
            </a:r>
            <a:r>
              <a:rPr lang="en-US" dirty="0" smtClean="0"/>
              <a:t> is a software library that implements </a:t>
            </a:r>
            <a:r>
              <a:rPr lang="en-US" dirty="0" err="1" smtClean="0"/>
              <a:t>a</a:t>
            </a:r>
            <a:r>
              <a:rPr lang="en-US" dirty="0" err="1" smtClean="0">
                <a:hlinkClick r:id="rId2" action="ppaction://hlinkfile"/>
              </a:rPr>
              <a:t>self</a:t>
            </a:r>
            <a:r>
              <a:rPr lang="en-US" dirty="0" smtClean="0">
                <a:hlinkClick r:id="rId2" action="ppaction://hlinkfile"/>
              </a:rPr>
              <a:t>-contained</a:t>
            </a:r>
            <a:r>
              <a:rPr lang="en-US" dirty="0" smtClean="0"/>
              <a:t>, </a:t>
            </a:r>
            <a:r>
              <a:rPr lang="en-US" dirty="0" err="1" smtClean="0">
                <a:hlinkClick r:id="rId3" action="ppaction://hlinkfile"/>
              </a:rPr>
              <a:t>serverless</a:t>
            </a:r>
            <a:r>
              <a:rPr lang="en-US" dirty="0" err="1" smtClean="0"/>
              <a:t>,</a:t>
            </a:r>
            <a:r>
              <a:rPr lang="en-US" dirty="0" err="1" smtClean="0">
                <a:hlinkClick r:id="rId4" action="ppaction://hlinkfile"/>
              </a:rPr>
              <a:t>zero-configuration</a:t>
            </a:r>
            <a:r>
              <a:rPr lang="en-US" dirty="0" err="1" smtClean="0"/>
              <a:t>,</a:t>
            </a:r>
            <a:r>
              <a:rPr lang="en-US" dirty="0" err="1" smtClean="0">
                <a:hlinkClick r:id="rId5" action="ppaction://hlinkfile"/>
              </a:rPr>
              <a:t>transactional</a:t>
            </a:r>
            <a:r>
              <a:rPr lang="en-US" dirty="0" err="1" smtClean="0"/>
              <a:t>SQL</a:t>
            </a:r>
            <a:r>
              <a:rPr lang="en-US" dirty="0" smtClean="0"/>
              <a:t> database engine. </a:t>
            </a:r>
            <a:r>
              <a:rPr lang="en-US" dirty="0" err="1" smtClean="0"/>
              <a:t>SQLite</a:t>
            </a:r>
            <a:r>
              <a:rPr lang="en-US" dirty="0" smtClean="0"/>
              <a:t> is the </a:t>
            </a:r>
            <a:r>
              <a:rPr lang="en-US" dirty="0" smtClean="0">
                <a:hlinkClick r:id="rId6" action="ppaction://hlinkfile"/>
              </a:rPr>
              <a:t>most widely </a:t>
            </a:r>
            <a:r>
              <a:rPr lang="en-US" dirty="0" err="1" smtClean="0">
                <a:hlinkClick r:id="rId6" action="ppaction://hlinkfile"/>
              </a:rPr>
              <a:t>deployed</a:t>
            </a:r>
            <a:r>
              <a:rPr lang="en-US" dirty="0" err="1" smtClean="0"/>
              <a:t>SQL</a:t>
            </a:r>
            <a:r>
              <a:rPr lang="en-US" dirty="0" smtClean="0"/>
              <a:t> database engine in the world. The source code for </a:t>
            </a:r>
            <a:r>
              <a:rPr lang="en-US" dirty="0" err="1" smtClean="0"/>
              <a:t>SQLite</a:t>
            </a:r>
            <a:r>
              <a:rPr lang="en-US" dirty="0" smtClean="0"/>
              <a:t> is in </a:t>
            </a:r>
            <a:r>
              <a:rPr lang="en-US" dirty="0" err="1" smtClean="0"/>
              <a:t>the</a:t>
            </a:r>
            <a:r>
              <a:rPr lang="en-US" dirty="0" err="1" smtClean="0">
                <a:hlinkClick r:id="rId7" action="ppaction://hlinkfile"/>
              </a:rPr>
              <a:t>public</a:t>
            </a:r>
            <a:r>
              <a:rPr lang="en-US" dirty="0" smtClean="0">
                <a:hlinkClick r:id="rId7" action="ppaction://hlinkfile"/>
              </a:rPr>
              <a:t> domain</a:t>
            </a:r>
            <a:endParaRPr lang="en-US" dirty="0" smtClean="0"/>
          </a:p>
          <a:p>
            <a:r>
              <a:rPr lang="en-US" dirty="0" smtClean="0"/>
              <a:t>Unlike </a:t>
            </a:r>
            <a:r>
              <a:rPr lang="en-US" dirty="0" smtClean="0">
                <a:hlinkClick r:id="rId8" action="ppaction://hlinkfile" tooltip="Client–server"/>
              </a:rPr>
              <a:t>client–server</a:t>
            </a:r>
            <a:r>
              <a:rPr lang="en-US" dirty="0" smtClean="0"/>
              <a:t> database management systems, the </a:t>
            </a:r>
            <a:r>
              <a:rPr lang="en-US" dirty="0" err="1" smtClean="0"/>
              <a:t>SQLite</a:t>
            </a:r>
            <a:r>
              <a:rPr lang="en-US" dirty="0" smtClean="0"/>
              <a:t> engine has no standalone </a:t>
            </a:r>
            <a:r>
              <a:rPr lang="en-US" dirty="0" smtClean="0">
                <a:hlinkClick r:id="rId9" action="ppaction://hlinkfile" tooltip="Process (computing)"/>
              </a:rPr>
              <a:t>processes</a:t>
            </a:r>
            <a:r>
              <a:rPr lang="en-US" dirty="0" smtClean="0"/>
              <a:t> with which the application program communicates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When to use Content Providers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Only if you need to share some data among different applications.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internal Data access  you can use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Preferences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Files</a:t>
            </a:r>
          </a:p>
          <a:p>
            <a:pPr lvl="2">
              <a:buFont typeface="Wingdings" pitchFamily="2" charset="2"/>
              <a:buChar char="§"/>
            </a:pPr>
            <a:r>
              <a:rPr lang="en-US" dirty="0" err="1" smtClean="0"/>
              <a:t>SQLite</a:t>
            </a:r>
            <a:endParaRPr lang="en-US" dirty="0" smtClean="0"/>
          </a:p>
          <a:p>
            <a:pPr lvl="2">
              <a:buFont typeface="Wingdings" pitchFamily="2" charset="2"/>
              <a:buChar char="§"/>
            </a:pPr>
            <a:r>
              <a:rPr lang="en-US" dirty="0" smtClean="0"/>
              <a:t>Networks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Android Built in Content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Several built-in providers are Browser ,</a:t>
            </a:r>
            <a:r>
              <a:rPr lang="en-US" dirty="0" err="1" smtClean="0"/>
              <a:t>CallLog</a:t>
            </a:r>
            <a:r>
              <a:rPr lang="en-US" dirty="0" smtClean="0"/>
              <a:t> , Contacts, MediaStore,Settings </a:t>
            </a:r>
          </a:p>
          <a:p>
            <a:pPr>
              <a:buNone/>
            </a:pPr>
            <a:r>
              <a:rPr lang="en-US" dirty="0" smtClean="0"/>
              <a:t> These top-level providers are </a:t>
            </a:r>
            <a:r>
              <a:rPr lang="en-US" dirty="0" err="1" smtClean="0"/>
              <a:t>SQLite</a:t>
            </a:r>
            <a:r>
              <a:rPr lang="en-US" dirty="0" smtClean="0"/>
              <a:t> databases encapsulated as content providers</a:t>
            </a:r>
          </a:p>
          <a:p>
            <a:pPr>
              <a:buNone/>
            </a:pPr>
            <a:r>
              <a:rPr lang="en-US" dirty="0" smtClean="0"/>
              <a:t> Some of these databases have multiple tables: for example ,Contacts has People, Phones, Photos, and Groups tables</a:t>
            </a:r>
          </a:p>
          <a:p>
            <a:pPr>
              <a:buNone/>
            </a:pPr>
            <a:r>
              <a:rPr lang="en-US" dirty="0" smtClean="0"/>
              <a:t> List of providers varies from Android OS to Android Os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11762"/>
          </a:xfrm>
        </p:spPr>
        <p:txBody>
          <a:bodyPr/>
          <a:lstStyle/>
          <a:p>
            <a:r>
              <a:rPr lang="en-US" dirty="0" smtClean="0"/>
              <a:t>Content Providers as web site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ContentProvider</a:t>
            </a:r>
            <a:r>
              <a:rPr lang="en-US" dirty="0" smtClean="0"/>
              <a:t> as Web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Each content provider registers it self on a device as a website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registration is done with a string called authority.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Authority is similar to a domain name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Authority string is the basis of a set of URI s the content provider offers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Authority must be registered into the androidmanifest.xml file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3562"/>
          </a:xfrm>
        </p:spPr>
        <p:txBody>
          <a:bodyPr/>
          <a:lstStyle/>
          <a:p>
            <a:r>
              <a:rPr lang="en-US" dirty="0" smtClean="0"/>
              <a:t>Content URIs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URIs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</a:t>
            </a:r>
            <a:r>
              <a:rPr lang="en-US" dirty="0" err="1" smtClean="0"/>
              <a:t>retreived</a:t>
            </a:r>
            <a:r>
              <a:rPr lang="en-US" dirty="0" smtClean="0"/>
              <a:t> from a content provider by invoking a URI.</a:t>
            </a:r>
          </a:p>
          <a:p>
            <a:r>
              <a:rPr lang="en-US" dirty="0" err="1" smtClean="0"/>
              <a:t>Retreived</a:t>
            </a:r>
            <a:r>
              <a:rPr lang="en-US" dirty="0" smtClean="0"/>
              <a:t> data are set of row and columns in a Cursor object.</a:t>
            </a:r>
          </a:p>
          <a:p>
            <a:r>
              <a:rPr lang="en-US" dirty="0" smtClean="0"/>
              <a:t>All content URIs have the same general form</a:t>
            </a:r>
          </a:p>
          <a:p>
            <a:r>
              <a:rPr lang="en-US" dirty="0" smtClean="0"/>
              <a:t>Content://*/*/*</a:t>
            </a:r>
          </a:p>
          <a:p>
            <a:r>
              <a:rPr lang="en-US" dirty="0" smtClean="0"/>
              <a:t>Content://com.google.provider.NotePad/notes/12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Segments of Content URIs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URI is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content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://com.google.provider.NotePad/notes/12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content://</a:t>
            </a:r>
            <a:r>
              <a:rPr lang="en-US" dirty="0" smtClean="0">
                <a:solidFill>
                  <a:srgbClr val="00B050"/>
                </a:solidFill>
              </a:rPr>
              <a:t>com.google.provider.NotePad/notes/12 </a:t>
            </a:r>
            <a:r>
              <a:rPr lang="en-US" dirty="0" smtClean="0"/>
              <a:t> is the authority string used to locate the provider in the provider registry.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notes/12 </a:t>
            </a:r>
            <a:r>
              <a:rPr lang="en-US" dirty="0" smtClean="0"/>
              <a:t>is the path section specific to that provider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Notes 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00B050"/>
                </a:solidFill>
              </a:rPr>
              <a:t> 12 </a:t>
            </a:r>
            <a:r>
              <a:rPr lang="en-US" dirty="0" smtClean="0"/>
              <a:t> are path segments.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Segments of a Content URI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content providers responsibility to document and programmatically </a:t>
            </a:r>
            <a:r>
              <a:rPr lang="en-US" dirty="0" err="1" smtClean="0"/>
              <a:t>hanlde</a:t>
            </a:r>
            <a:r>
              <a:rPr lang="en-US" dirty="0" smtClean="0"/>
              <a:t> paths and segments.</a:t>
            </a:r>
          </a:p>
          <a:p>
            <a:r>
              <a:rPr lang="en-US" dirty="0" smtClean="0"/>
              <a:t>Convention</a:t>
            </a:r>
          </a:p>
          <a:p>
            <a:pPr lvl="1"/>
            <a:r>
              <a:rPr lang="en-US" dirty="0" smtClean="0"/>
              <a:t>The first segment of the path points to a collection of objects (</a:t>
            </a:r>
            <a:r>
              <a:rPr lang="en-US" dirty="0" err="1" smtClean="0"/>
              <a:t>eg</a:t>
            </a:r>
            <a:r>
              <a:rPr lang="en-US" dirty="0" smtClean="0"/>
              <a:t> notes)</a:t>
            </a:r>
          </a:p>
          <a:p>
            <a:pPr lvl="1"/>
            <a:r>
              <a:rPr lang="en-US" dirty="0" smtClean="0"/>
              <a:t>The second segment of the path points to a specific object in that collection(</a:t>
            </a:r>
            <a:r>
              <a:rPr lang="en-US" dirty="0" err="1" smtClean="0"/>
              <a:t>eg</a:t>
            </a:r>
            <a:r>
              <a:rPr lang="en-US" dirty="0" smtClean="0"/>
              <a:t> 12)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SQLite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SQLite</a:t>
            </a:r>
            <a:r>
              <a:rPr lang="en-US" dirty="0" smtClean="0"/>
              <a:t> is an Open Source Database which is embedded into Android. </a:t>
            </a:r>
            <a:r>
              <a:rPr lang="en-US" dirty="0" err="1" smtClean="0"/>
              <a:t>SQLite</a:t>
            </a:r>
            <a:r>
              <a:rPr lang="en-US" dirty="0" smtClean="0"/>
              <a:t> supports standard relational database features like SQL syntax, transactions and prepared statements. In addition it requires only little memory at runtime (approx. 250 </a:t>
            </a:r>
            <a:r>
              <a:rPr lang="en-US" dirty="0" err="1" smtClean="0"/>
              <a:t>KByte</a:t>
            </a:r>
            <a:r>
              <a:rPr lang="en-US" dirty="0" smtClean="0"/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URIs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providers provide REST  like URLs to retrieve and manipulate the data.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Built in  Content Providers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content://contacts/people</a:t>
            </a:r>
          </a:p>
          <a:p>
            <a:r>
              <a:rPr lang="en-US" dirty="0" smtClean="0"/>
              <a:t> </a:t>
            </a:r>
            <a:r>
              <a:rPr lang="en-US" dirty="0" smtClean="0"/>
              <a:t>content://contacts/people</a:t>
            </a:r>
          </a:p>
          <a:p>
            <a:r>
              <a:rPr lang="en-US" dirty="0" smtClean="0"/>
              <a:t>The URIs do not have fully qualified names because they are built in</a:t>
            </a:r>
          </a:p>
          <a:p>
            <a:r>
              <a:rPr lang="en-US" dirty="0" smtClean="0"/>
              <a:t>All third party content providers are recommended to have fully </a:t>
            </a:r>
            <a:r>
              <a:rPr lang="en-US" dirty="0" err="1" smtClean="0"/>
              <a:t>qulaified</a:t>
            </a:r>
            <a:r>
              <a:rPr lang="en-US" dirty="0" smtClean="0"/>
              <a:t> paths.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/>
          <a:lstStyle/>
          <a:p>
            <a:r>
              <a:rPr lang="en-US" dirty="0" smtClean="0"/>
              <a:t>MIME Types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MIME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5287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A Web site returns a MIME type for a given URL A Browser starts a URL handling program depending on the URL's MIME type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MIME types work on Android in the same way they work in HTTP : a content provider can be asked for the MIME type of a given URI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When asked about the MIME type, the provider returns a two-part string according to the standard web MIME conventions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r>
              <a:rPr lang="en-US" dirty="0" smtClean="0"/>
              <a:t>Data Access With URIs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 With URIs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in Mobile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943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Due to its small size, </a:t>
            </a:r>
            <a:r>
              <a:rPr lang="en-US" dirty="0" err="1" smtClean="0"/>
              <a:t>SQLite</a:t>
            </a:r>
            <a:r>
              <a:rPr lang="en-US" dirty="0" smtClean="0"/>
              <a:t> is well suited to embedded systems, and is also included in:</a:t>
            </a:r>
          </a:p>
          <a:p>
            <a:r>
              <a:rPr lang="en-US" dirty="0" smtClean="0"/>
              <a:t>Apple's </a:t>
            </a:r>
            <a:r>
              <a:rPr lang="en-US" dirty="0" err="1" smtClean="0">
                <a:hlinkClick r:id="rId2" action="ppaction://hlinkfile" tooltip="Apple iOS"/>
              </a:rPr>
              <a:t>iOS</a:t>
            </a:r>
            <a:r>
              <a:rPr lang="en-US" dirty="0" smtClean="0"/>
              <a:t> (where it is used for the SMS/MMS, Calendar, Call history and Contacts storage)</a:t>
            </a:r>
          </a:p>
          <a:p>
            <a:r>
              <a:rPr lang="en-US" dirty="0" err="1" smtClean="0">
                <a:hlinkClick r:id="rId3" action="ppaction://hlinkfile" tooltip="Symbian OS"/>
              </a:rPr>
              <a:t>Symbian</a:t>
            </a:r>
            <a:r>
              <a:rPr lang="en-US" dirty="0" smtClean="0">
                <a:hlinkClick r:id="rId3" action="ppaction://hlinkfile" tooltip="Symbian OS"/>
              </a:rPr>
              <a:t> OS</a:t>
            </a:r>
            <a:endParaRPr lang="en-US" dirty="0" smtClean="0"/>
          </a:p>
          <a:p>
            <a:r>
              <a:rPr lang="en-US" dirty="0" smtClean="0"/>
              <a:t>Nokia's </a:t>
            </a:r>
            <a:r>
              <a:rPr lang="en-US" dirty="0" err="1" smtClean="0">
                <a:hlinkClick r:id="rId4" action="ppaction://hlinkfile" tooltip="Maemo"/>
              </a:rPr>
              <a:t>Maemo</a:t>
            </a:r>
            <a:endParaRPr lang="en-US" dirty="0" smtClean="0"/>
          </a:p>
          <a:p>
            <a:r>
              <a:rPr lang="en-US" dirty="0" smtClean="0"/>
              <a:t>Google's </a:t>
            </a:r>
            <a:r>
              <a:rPr lang="en-US" dirty="0" smtClean="0">
                <a:hlinkClick r:id="rId5" action="ppaction://hlinkfile" tooltip="Android (operating system)"/>
              </a:rPr>
              <a:t>Android</a:t>
            </a:r>
            <a:endParaRPr lang="en-US" dirty="0" smtClean="0"/>
          </a:p>
          <a:p>
            <a:r>
              <a:rPr lang="en-US" dirty="0" smtClean="0"/>
              <a:t>RIM's </a:t>
            </a:r>
            <a:r>
              <a:rPr lang="en-US" dirty="0" smtClean="0">
                <a:hlinkClick r:id="rId6" action="ppaction://hlinkfile" tooltip="BlackBerry"/>
              </a:rPr>
              <a:t>BlackBerry</a:t>
            </a:r>
            <a:endParaRPr lang="en-US" dirty="0" smtClean="0"/>
          </a:p>
          <a:p>
            <a:r>
              <a:rPr lang="en-US" dirty="0" smtClean="0"/>
              <a:t>Linux Foundation's </a:t>
            </a:r>
            <a:r>
              <a:rPr lang="en-US" dirty="0" err="1" smtClean="0">
                <a:hlinkClick r:id="rId7" action="ppaction://hlinkfile" tooltip="MeeGo"/>
              </a:rPr>
              <a:t>MeeGo</a:t>
            </a:r>
            <a:endParaRPr lang="en-US" dirty="0" smtClean="0"/>
          </a:p>
          <a:p>
            <a:r>
              <a:rPr lang="en-US" dirty="0" smtClean="0"/>
              <a:t>Palm's </a:t>
            </a:r>
            <a:r>
              <a:rPr lang="en-US" dirty="0" err="1" smtClean="0">
                <a:hlinkClick r:id="rId8" action="ppaction://hlinkfile" tooltip="WebOS"/>
              </a:rPr>
              <a:t>webOS</a:t>
            </a:r>
            <a:r>
              <a:rPr lang="en-US" baseline="30000" dirty="0" smtClean="0">
                <a:hlinkClick r:id="rId9" action="ppaction://hlinkfile"/>
              </a:rPr>
              <a:t>[31]</a:t>
            </a:r>
            <a:endParaRPr lang="en-US" dirty="0" smtClean="0"/>
          </a:p>
          <a:p>
            <a:r>
              <a:rPr lang="en-US" dirty="0" smtClean="0"/>
              <a:t>However, it is also suitable for desktop operating systems; Apple adopted it as an option in </a:t>
            </a:r>
            <a:r>
              <a:rPr lang="en-US" dirty="0" smtClean="0">
                <a:hlinkClick r:id="rId10" action="ppaction://hlinkfile" tooltip="Mac OS X"/>
              </a:rPr>
              <a:t>Mac OS X</a:t>
            </a:r>
            <a:r>
              <a:rPr lang="en-US" dirty="0" smtClean="0"/>
              <a:t>'s </a:t>
            </a:r>
            <a:r>
              <a:rPr lang="en-US" dirty="0" smtClean="0">
                <a:hlinkClick r:id="rId11" action="ppaction://hlinkfile" tooltip="Core Data"/>
              </a:rPr>
              <a:t>Core Data</a:t>
            </a:r>
            <a:r>
              <a:rPr lang="en-US" dirty="0" smtClean="0"/>
              <a:t> API from the original implementation in </a:t>
            </a:r>
            <a:r>
              <a:rPr lang="en-US" dirty="0" smtClean="0">
                <a:hlinkClick r:id="rId12" action="ppaction://hlinkfile" tooltip="Mac OS X 10.4"/>
              </a:rPr>
              <a:t>Mac OS X 10.4</a:t>
            </a:r>
            <a:r>
              <a:rPr lang="en-US" dirty="0" smtClean="0"/>
              <a:t> onwards, and also for administration of videos and songs on the </a:t>
            </a:r>
            <a:r>
              <a:rPr lang="en-US" dirty="0" err="1" smtClean="0">
                <a:hlinkClick r:id="rId13" action="ppaction://hlinkfile" tooltip="IPhone"/>
              </a:rPr>
              <a:t>iPhone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 smtClean="0"/>
              <a:t>DB design and 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Design and implement a database adapter class to manage database  transactions (</a:t>
            </a:r>
            <a:r>
              <a:rPr lang="en-US" dirty="0" err="1" smtClean="0"/>
              <a:t>ToDoDBAdapter</a:t>
            </a:r>
            <a:r>
              <a:rPr lang="en-US" dirty="0" smtClean="0"/>
              <a:t>) Inside the adapter class ,design and implement </a:t>
            </a:r>
            <a:r>
              <a:rPr lang="en-US" dirty="0" err="1" smtClean="0"/>
              <a:t>adatabase</a:t>
            </a:r>
            <a:r>
              <a:rPr lang="en-US" dirty="0" smtClean="0"/>
              <a:t> </a:t>
            </a:r>
            <a:r>
              <a:rPr lang="en-US" dirty="0" err="1" smtClean="0"/>
              <a:t>helperclass</a:t>
            </a:r>
            <a:r>
              <a:rPr lang="en-US" dirty="0" smtClean="0"/>
              <a:t> (</a:t>
            </a:r>
            <a:r>
              <a:rPr lang="en-US" dirty="0" err="1" smtClean="0"/>
              <a:t>toDoDBOpenHelper</a:t>
            </a:r>
            <a:r>
              <a:rPr lang="en-US" dirty="0" smtClean="0"/>
              <a:t>) to create tables and handles table upgrades </a:t>
            </a:r>
            <a:r>
              <a:rPr lang="en-US" dirty="0" err="1" smtClean="0"/>
              <a:t>Theadapterclass</a:t>
            </a:r>
            <a:r>
              <a:rPr lang="en-US" dirty="0" smtClean="0"/>
              <a:t>–publishes static database constants–and handles queries and includes methods for </a:t>
            </a:r>
            <a:r>
              <a:rPr lang="en-US" dirty="0" err="1" smtClean="0"/>
              <a:t>creating,opening,and</a:t>
            </a:r>
            <a:r>
              <a:rPr lang="en-US" dirty="0" smtClean="0"/>
              <a:t> closing the database</a:t>
            </a:r>
          </a:p>
          <a:p>
            <a:pPr>
              <a:buNone/>
            </a:pPr>
            <a:r>
              <a:rPr lang="en-US" dirty="0" smtClean="0"/>
              <a:t>Provides strongly typed methods for adding remove and updating items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458200" cy="5668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781800" y="609600"/>
            <a:ext cx="18288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86600" y="9144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SQLITE  DATABASE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1295400"/>
            <a:ext cx="1447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23622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1)Open DB</a:t>
            </a:r>
          </a:p>
          <a:p>
            <a:r>
              <a:rPr lang="en-US" sz="1400" dirty="0" smtClean="0"/>
              <a:t>2)Close DB</a:t>
            </a:r>
          </a:p>
          <a:p>
            <a:r>
              <a:rPr lang="en-US" sz="1400" dirty="0" smtClean="0"/>
              <a:t>3)Insert and Remove objects</a:t>
            </a:r>
          </a:p>
          <a:p>
            <a:r>
              <a:rPr lang="en-US" sz="1400" dirty="0" smtClean="0"/>
              <a:t>In a type safe way</a:t>
            </a:r>
            <a:endParaRPr lang="en-US" sz="1400" dirty="0"/>
          </a:p>
        </p:txBody>
      </p:sp>
      <p:sp>
        <p:nvSpPr>
          <p:cNvPr id="8" name="Arc 7"/>
          <p:cNvSpPr/>
          <p:nvPr/>
        </p:nvSpPr>
        <p:spPr>
          <a:xfrm>
            <a:off x="1447800" y="2057400"/>
            <a:ext cx="76200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38600" y="1371600"/>
            <a:ext cx="2362200" cy="3352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u="sng" dirty="0" err="1" smtClean="0">
                <a:solidFill>
                  <a:srgbClr val="FF0000"/>
                </a:solidFill>
              </a:rPr>
              <a:t>DBAdatper</a:t>
            </a:r>
            <a:r>
              <a:rPr lang="en-US" dirty="0" smtClean="0">
                <a:solidFill>
                  <a:srgbClr val="FF0000"/>
                </a:solidFill>
              </a:rPr>
              <a:t> Class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That </a:t>
            </a:r>
            <a:r>
              <a:rPr lang="en-US" dirty="0" err="1" smtClean="0">
                <a:solidFill>
                  <a:srgbClr val="FF0000"/>
                </a:solidFill>
              </a:rPr>
              <a:t>enbales</a:t>
            </a:r>
            <a:r>
              <a:rPr lang="en-US" dirty="0" smtClean="0">
                <a:solidFill>
                  <a:srgbClr val="FF0000"/>
                </a:solidFill>
              </a:rPr>
              <a:t> you to talk  to </a:t>
            </a:r>
            <a:r>
              <a:rPr lang="en-US" dirty="0" err="1" smtClean="0">
                <a:solidFill>
                  <a:srgbClr val="FF0000"/>
                </a:solidFill>
              </a:rPr>
              <a:t>Sqlite</a:t>
            </a:r>
            <a:r>
              <a:rPr lang="en-US" dirty="0" smtClean="0">
                <a:solidFill>
                  <a:srgbClr val="FF0000"/>
                </a:solidFill>
              </a:rPr>
              <a:t> database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19600" y="3657600"/>
            <a:ext cx="1752600" cy="914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8200" y="3733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DBHelper</a:t>
            </a:r>
            <a:r>
              <a:rPr lang="en-US" dirty="0" smtClean="0"/>
              <a:t> Class</a:t>
            </a:r>
            <a:endParaRPr lang="en-US" dirty="0"/>
          </a:p>
        </p:txBody>
      </p:sp>
      <p:cxnSp>
        <p:nvCxnSpPr>
          <p:cNvPr id="15" name="Curved Connector 14"/>
          <p:cNvCxnSpPr/>
          <p:nvPr/>
        </p:nvCxnSpPr>
        <p:spPr>
          <a:xfrm>
            <a:off x="2590800" y="2895600"/>
            <a:ext cx="1371600" cy="1588"/>
          </a:xfrm>
          <a:prstGeom prst="curvedConnector3">
            <a:avLst>
              <a:gd name="adj1" fmla="val 50000"/>
            </a:avLst>
          </a:prstGeom>
          <a:ln w="381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8200" y="5029200"/>
            <a:ext cx="1603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Create Tables</a:t>
            </a:r>
          </a:p>
          <a:p>
            <a:r>
              <a:rPr lang="en-US" dirty="0" smtClean="0"/>
              <a:t>Upgrade tables</a:t>
            </a:r>
            <a:endParaRPr lang="en-US" dirty="0"/>
          </a:p>
        </p:txBody>
      </p:sp>
      <p:sp>
        <p:nvSpPr>
          <p:cNvPr id="33" name="Left-Up Arrow 32"/>
          <p:cNvSpPr/>
          <p:nvPr/>
        </p:nvSpPr>
        <p:spPr>
          <a:xfrm>
            <a:off x="6629400" y="2514600"/>
            <a:ext cx="1066800" cy="990600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eft Brace 33"/>
          <p:cNvSpPr/>
          <p:nvPr/>
        </p:nvSpPr>
        <p:spPr>
          <a:xfrm>
            <a:off x="4343400" y="5029200"/>
            <a:ext cx="609600" cy="685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Arrow 34"/>
          <p:cNvSpPr/>
          <p:nvPr/>
        </p:nvSpPr>
        <p:spPr>
          <a:xfrm rot="12436228">
            <a:off x="2819400" y="1676400"/>
            <a:ext cx="1066800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590800" y="5029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DBHELPER Class tasks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Cursor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Android uses the Cursor class as a return value for queries</a:t>
            </a:r>
          </a:p>
          <a:p>
            <a:r>
              <a:rPr lang="en-US" dirty="0" smtClean="0"/>
              <a:t>Think of the Cursor as a pointer to the </a:t>
            </a:r>
            <a:r>
              <a:rPr lang="en-US" dirty="0" err="1" smtClean="0"/>
              <a:t>resultset</a:t>
            </a:r>
            <a:r>
              <a:rPr lang="en-US" dirty="0" smtClean="0"/>
              <a:t> from a database </a:t>
            </a:r>
            <a:r>
              <a:rPr lang="en-US" dirty="0" err="1" smtClean="0"/>
              <a:t>query.Using</a:t>
            </a:r>
            <a:r>
              <a:rPr lang="en-US" dirty="0" smtClean="0"/>
              <a:t> Cursor enables android  to  more efficiently manage rows and columns as needed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ContentValues</a:t>
            </a:r>
            <a:r>
              <a:rPr lang="en-US" dirty="0" smtClean="0"/>
              <a:t>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We use </a:t>
            </a:r>
            <a:r>
              <a:rPr lang="en-US" dirty="0" err="1" smtClean="0"/>
              <a:t>ontentValues</a:t>
            </a:r>
            <a:r>
              <a:rPr lang="en-US" dirty="0" smtClean="0"/>
              <a:t> object to store key/value pairs ,its put() method  enables you to insert key with values of different  </a:t>
            </a:r>
            <a:r>
              <a:rPr lang="en-US" dirty="0" err="1" smtClean="0"/>
              <a:t>datatypes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CreateEntry</a:t>
            </a:r>
            <a:r>
              <a:rPr lang="en-US" dirty="0" smtClean="0"/>
              <a:t> (</a:t>
            </a:r>
            <a:r>
              <a:rPr lang="en-US" dirty="0" err="1" smtClean="0"/>
              <a:t>name,email</a:t>
            </a:r>
            <a:r>
              <a:rPr lang="en-US" dirty="0" smtClean="0"/>
              <a:t>) function created by you in the activity returns the ID of the inserted </a:t>
            </a:r>
            <a:r>
              <a:rPr lang="en-US" dirty="0" err="1" smtClean="0"/>
              <a:t>row,that</a:t>
            </a:r>
            <a:r>
              <a:rPr lang="en-US" dirty="0" smtClean="0"/>
              <a:t> is why you fix its return types as a </a:t>
            </a:r>
            <a:r>
              <a:rPr lang="en-US" dirty="0" err="1" smtClean="0"/>
              <a:t>long,if</a:t>
            </a:r>
            <a:r>
              <a:rPr lang="en-US" dirty="0" smtClean="0"/>
              <a:t> en error occurs during the operation ,</a:t>
            </a:r>
            <a:r>
              <a:rPr lang="en-US" smtClean="0"/>
              <a:t>it returns -1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SQLite</a:t>
            </a:r>
            <a:r>
              <a:rPr lang="en-US" dirty="0" smtClean="0"/>
              <a:t> in Android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dirty="0" err="1" smtClean="0"/>
              <a:t>SQLite</a:t>
            </a:r>
            <a:r>
              <a:rPr lang="en-US" dirty="0" smtClean="0"/>
              <a:t> is available on every Android device. Using an </a:t>
            </a:r>
            <a:r>
              <a:rPr lang="en-US" dirty="0" err="1" smtClean="0"/>
              <a:t>SQLite</a:t>
            </a:r>
            <a:r>
              <a:rPr lang="en-US" dirty="0" smtClean="0"/>
              <a:t> database in Android does not require any database setup or administration.</a:t>
            </a:r>
          </a:p>
          <a:p>
            <a:endParaRPr lang="en-US" dirty="0" smtClean="0"/>
          </a:p>
          <a:p>
            <a:r>
              <a:rPr lang="en-US" dirty="0" smtClean="0"/>
              <a:t>You only have to define the SQL statements for creating and updating the database. Afterwards the database is automatically managed for you by the Android platform.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1445</Words>
  <Application>Microsoft Office PowerPoint</Application>
  <PresentationFormat>On-screen Show (4:3)</PresentationFormat>
  <Paragraphs>131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ContentProviders</vt:lpstr>
      <vt:lpstr>SQLite Database</vt:lpstr>
      <vt:lpstr>What is SQLite</vt:lpstr>
      <vt:lpstr>Use in Mobile Devices</vt:lpstr>
      <vt:lpstr>DB design and  Implementation</vt:lpstr>
      <vt:lpstr>Slide 6</vt:lpstr>
      <vt:lpstr>Cursor Class</vt:lpstr>
      <vt:lpstr>ContentValues object</vt:lpstr>
      <vt:lpstr>SQLite in Android</vt:lpstr>
      <vt:lpstr>Content Providers</vt:lpstr>
      <vt:lpstr>ContentProviders and sharing Data</vt:lpstr>
      <vt:lpstr>Content Providers</vt:lpstr>
      <vt:lpstr>Uniform Resource Identifier</vt:lpstr>
      <vt:lpstr>REPRESENTATIONAL STATE TRANSFER(REST)</vt:lpstr>
      <vt:lpstr>WHAT IS Content Provider</vt:lpstr>
      <vt:lpstr>What is Content Provider</vt:lpstr>
      <vt:lpstr>What is ContentProvider(continue)</vt:lpstr>
      <vt:lpstr>Saving and retreiving Data through URIs</vt:lpstr>
      <vt:lpstr>Data Encapsulation vs Data Access</vt:lpstr>
      <vt:lpstr>When to use Content Providers </vt:lpstr>
      <vt:lpstr>Android Built in Content providers</vt:lpstr>
      <vt:lpstr>Content Providers as web site</vt:lpstr>
      <vt:lpstr>ContentProvider as Web Site</vt:lpstr>
      <vt:lpstr>Authority Registration</vt:lpstr>
      <vt:lpstr>Authority Registration</vt:lpstr>
      <vt:lpstr>Content URIs</vt:lpstr>
      <vt:lpstr>Content URIs</vt:lpstr>
      <vt:lpstr>Segments of Content URIs</vt:lpstr>
      <vt:lpstr>Segments of a Content URI</vt:lpstr>
      <vt:lpstr>Content URIs</vt:lpstr>
      <vt:lpstr>Built in  Content Providers</vt:lpstr>
      <vt:lpstr>MIME Types</vt:lpstr>
      <vt:lpstr>MIME Types</vt:lpstr>
      <vt:lpstr>Data Access With URIs</vt:lpstr>
      <vt:lpstr>Data Access With URIs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ContentProviders</dc:title>
  <dc:creator>admin</dc:creator>
  <cp:lastModifiedBy>admin</cp:lastModifiedBy>
  <cp:revision>6</cp:revision>
  <dcterms:created xsi:type="dcterms:W3CDTF">2006-08-16T00:00:00Z</dcterms:created>
  <dcterms:modified xsi:type="dcterms:W3CDTF">2012-04-13T17:37:40Z</dcterms:modified>
</cp:coreProperties>
</file>