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sldIdLst>
    <p:sldId id="256" r:id="rId2"/>
    <p:sldId id="322" r:id="rId3"/>
    <p:sldId id="323" r:id="rId4"/>
    <p:sldId id="324" r:id="rId5"/>
    <p:sldId id="325" r:id="rId6"/>
    <p:sldId id="320" r:id="rId7"/>
    <p:sldId id="283" r:id="rId8"/>
    <p:sldId id="261" r:id="rId9"/>
    <p:sldId id="271" r:id="rId10"/>
    <p:sldId id="309" r:id="rId11"/>
    <p:sldId id="326" r:id="rId12"/>
    <p:sldId id="310" r:id="rId13"/>
    <p:sldId id="311" r:id="rId14"/>
    <p:sldId id="331" r:id="rId15"/>
    <p:sldId id="286" r:id="rId16"/>
    <p:sldId id="287" r:id="rId17"/>
    <p:sldId id="288" r:id="rId18"/>
    <p:sldId id="291" r:id="rId19"/>
    <p:sldId id="292" r:id="rId20"/>
    <p:sldId id="293" r:id="rId21"/>
    <p:sldId id="332" r:id="rId22"/>
    <p:sldId id="284" r:id="rId23"/>
    <p:sldId id="289" r:id="rId24"/>
    <p:sldId id="285" r:id="rId25"/>
    <p:sldId id="290" r:id="rId26"/>
    <p:sldId id="338" r:id="rId27"/>
    <p:sldId id="339" r:id="rId28"/>
    <p:sldId id="340" r:id="rId29"/>
    <p:sldId id="341" r:id="rId30"/>
    <p:sldId id="342" r:id="rId31"/>
    <p:sldId id="343" r:id="rId32"/>
    <p:sldId id="329" r:id="rId33"/>
    <p:sldId id="298" r:id="rId34"/>
    <p:sldId id="299" r:id="rId35"/>
    <p:sldId id="335" r:id="rId36"/>
    <p:sldId id="327" r:id="rId37"/>
    <p:sldId id="300" r:id="rId38"/>
    <p:sldId id="301" r:id="rId39"/>
    <p:sldId id="302" r:id="rId40"/>
    <p:sldId id="303" r:id="rId41"/>
    <p:sldId id="304" r:id="rId42"/>
    <p:sldId id="333" r:id="rId43"/>
    <p:sldId id="305" r:id="rId44"/>
    <p:sldId id="328" r:id="rId45"/>
    <p:sldId id="306" r:id="rId46"/>
    <p:sldId id="307" r:id="rId47"/>
    <p:sldId id="308" r:id="rId48"/>
    <p:sldId id="280" r:id="rId49"/>
    <p:sldId id="337" r:id="rId50"/>
    <p:sldId id="281" r:id="rId51"/>
    <p:sldId id="282" r:id="rId52"/>
    <p:sldId id="336" r:id="rId53"/>
    <p:sldId id="312" r:id="rId54"/>
    <p:sldId id="313" r:id="rId55"/>
    <p:sldId id="314" r:id="rId56"/>
    <p:sldId id="315" r:id="rId57"/>
    <p:sldId id="316" r:id="rId58"/>
    <p:sldId id="317" r:id="rId59"/>
    <p:sldId id="318"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898" autoAdjust="0"/>
  </p:normalViewPr>
  <p:slideViewPr>
    <p:cSldViewPr>
      <p:cViewPr varScale="1">
        <p:scale>
          <a:sx n="73" d="100"/>
          <a:sy n="73" d="100"/>
        </p:scale>
        <p:origin x="-106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61C1E30-898B-4E47-B866-F654DB1553F4}" type="datetimeFigureOut">
              <a:rPr lang="en-US" smtClean="0"/>
              <a:pPr/>
              <a:t>30-Jan-12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1A713E0-F0DB-492B-9AA7-758CD473D37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Smartphones" TargetMode="External"/><Relationship Id="rId2" Type="http://schemas.openxmlformats.org/officeDocument/2006/relationships/slide" Target="../slides/slide17.xml"/><Relationship Id="rId1" Type="http://schemas.openxmlformats.org/officeDocument/2006/relationships/notesMaster" Target="../notesMasters/notesMaster1.xml"/><Relationship Id="rId5" Type="http://schemas.openxmlformats.org/officeDocument/2006/relationships/hyperlink" Target="http://en.wikipedia.org/wiki/Screen_orientation" TargetMode="External"/><Relationship Id="rId4" Type="http://schemas.openxmlformats.org/officeDocument/2006/relationships/hyperlink" Target="http://en.wikipedia.org/wiki/Personal_digital_assistants"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Resistive_touchscreen" TargetMode="External"/><Relationship Id="rId2" Type="http://schemas.openxmlformats.org/officeDocument/2006/relationships/slide" Target="../slides/slide23.xml"/><Relationship Id="rId1" Type="http://schemas.openxmlformats.org/officeDocument/2006/relationships/notesMaster" Target="../notesMasters/notesMaster1.xml"/><Relationship Id="rId5" Type="http://schemas.openxmlformats.org/officeDocument/2006/relationships/hyperlink" Target="http://en.wikipedia.org/wiki/Voltage_divider" TargetMode="External"/><Relationship Id="rId4" Type="http://schemas.openxmlformats.org/officeDocument/2006/relationships/hyperlink" Target="http://en.wikipedia.org/wiki/Resistive"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A713E0-F0DB-492B-9AA7-758CD473D377}"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Some </a:t>
            </a:r>
            <a:r>
              <a:rPr lang="en-US" dirty="0" smtClean="0">
                <a:hlinkClick r:id="rId3" action="ppaction://hlinkfile" tooltip="Smartphones"/>
              </a:rPr>
              <a:t>smartphones</a:t>
            </a:r>
            <a:r>
              <a:rPr lang="en-US" dirty="0" smtClean="0"/>
              <a:t>, digital audio players and </a:t>
            </a:r>
            <a:r>
              <a:rPr lang="en-US" dirty="0" smtClean="0">
                <a:hlinkClick r:id="rId4" action="ppaction://hlinkfile" tooltip="Personal digital assistants"/>
              </a:rPr>
              <a:t>personal digital assistants</a:t>
            </a:r>
            <a:r>
              <a:rPr lang="en-US" dirty="0" smtClean="0"/>
              <a:t> contain accelerometers for user interface control; often the accelerometer is used to present </a:t>
            </a:r>
            <a:r>
              <a:rPr lang="en-US" dirty="0" smtClean="0">
                <a:hlinkClick r:id="rId5" action="ppaction://hlinkfile" tooltip="Screen orientation"/>
              </a:rPr>
              <a:t>landscape or portrait views</a:t>
            </a:r>
            <a:r>
              <a:rPr lang="en-US" dirty="0" smtClean="0"/>
              <a:t> of the device's screen, based on the way the device is being held.</a:t>
            </a:r>
            <a:endParaRPr lang="en-US" dirty="0"/>
          </a:p>
        </p:txBody>
      </p:sp>
      <p:sp>
        <p:nvSpPr>
          <p:cNvPr id="4" name="Slide Number Placeholder 3"/>
          <p:cNvSpPr>
            <a:spLocks noGrp="1"/>
          </p:cNvSpPr>
          <p:nvPr>
            <p:ph type="sldNum" sz="quarter" idx="10"/>
          </p:nvPr>
        </p:nvSpPr>
        <p:spPr/>
        <p:txBody>
          <a:bodyPr/>
          <a:lstStyle/>
          <a:p>
            <a:fld id="{D1A713E0-F0DB-492B-9AA7-758CD473D377}" type="slidenum">
              <a:rPr lang="en-US" smtClean="0"/>
              <a:pPr/>
              <a:t>17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a:r>
              <a:rPr lang="en-US" b="1" dirty="0" smtClean="0"/>
              <a:t>Resistive</a:t>
            </a:r>
          </a:p>
          <a:p>
            <a:pPr rtl="0"/>
            <a:r>
              <a:rPr lang="en-US" dirty="0" smtClean="0"/>
              <a:t>Main article: </a:t>
            </a:r>
            <a:r>
              <a:rPr lang="en-US" dirty="0" smtClean="0">
                <a:hlinkClick r:id="rId3" action="ppaction://hlinkfile" tooltip="Resistive touchscreen"/>
              </a:rPr>
              <a:t>Resistive </a:t>
            </a:r>
            <a:r>
              <a:rPr lang="en-US" dirty="0" err="1" smtClean="0">
                <a:hlinkClick r:id="rId3" action="ppaction://hlinkfile" tooltip="Resistive touchscreen"/>
              </a:rPr>
              <a:t>touchscreen</a:t>
            </a:r>
            <a:endParaRPr lang="en-US" dirty="0" smtClean="0"/>
          </a:p>
          <a:p>
            <a:pPr rtl="0"/>
            <a:r>
              <a:rPr lang="en-US" dirty="0" smtClean="0"/>
              <a:t>A </a:t>
            </a:r>
            <a:r>
              <a:rPr lang="en-US" dirty="0" smtClean="0">
                <a:hlinkClick r:id="rId4" action="ppaction://hlinkfile" tooltip="Resistive"/>
              </a:rPr>
              <a:t>resistive</a:t>
            </a:r>
            <a:r>
              <a:rPr lang="en-US" dirty="0" smtClean="0"/>
              <a:t> </a:t>
            </a:r>
            <a:r>
              <a:rPr lang="en-US" dirty="0" err="1" smtClean="0"/>
              <a:t>touchscreen</a:t>
            </a:r>
            <a:r>
              <a:rPr lang="en-US" dirty="0" smtClean="0"/>
              <a:t> panel comprises several layers, the most important of which are two thin, transparent electrically-resistive layers separated by a thin space. These layers face each other, with a thin gap between. One resistive layer is a coating on the underside of the top surface of the screen. Just beneath it is a similar resistive layer on top of its substrate. One layer has conductive connections along its sides, the other along top and bottom.</a:t>
            </a:r>
          </a:p>
          <a:p>
            <a:pPr rtl="0"/>
            <a:r>
              <a:rPr lang="en-US" dirty="0" smtClean="0"/>
              <a:t>When an object, such as a fingertip or stylus tip, presses down on the outer surface, the two layers touch to become connected at that point: The panel then behaves as a pair of </a:t>
            </a:r>
            <a:r>
              <a:rPr lang="en-US" dirty="0" smtClean="0">
                <a:hlinkClick r:id="rId5" action="ppaction://hlinkfile" tooltip="Voltage divider"/>
              </a:rPr>
              <a:t>voltage dividers</a:t>
            </a:r>
            <a:r>
              <a:rPr lang="en-US" dirty="0" smtClean="0"/>
              <a:t>, one axis at a time. For a short time, the associated electronics (device controller) applies a voltage to the opposite sides of one layer, while the other layer senses the proportion (think percentage) of voltage at the contact point. That provides the horizontal [x] position. Then, the controller applies a voltage to the top and bottom edges of the other layer (the one that just sensed the amount of voltage); the first layer now senses height [y]. The controller rapidly alternates between these two modes. As well, it sends position data to the CPU in the device, where it's interpreted according to what the user is doing.</a:t>
            </a:r>
          </a:p>
          <a:p>
            <a:pPr rtl="0"/>
            <a:r>
              <a:rPr lang="en-US" dirty="0" smtClean="0"/>
              <a:t>Resistive touch is used in restaurants, factories and hospitals due to its high resistance to liquids and contaminants. A major benefit of resistive touch technology is its low cost. Disadvantages include the need to press down, and a risk of damage by sharp objects.</a:t>
            </a:r>
          </a:p>
          <a:p>
            <a:endParaRPr lang="en-US" dirty="0"/>
          </a:p>
        </p:txBody>
      </p:sp>
      <p:sp>
        <p:nvSpPr>
          <p:cNvPr id="4" name="Slide Number Placeholder 3"/>
          <p:cNvSpPr>
            <a:spLocks noGrp="1"/>
          </p:cNvSpPr>
          <p:nvPr>
            <p:ph type="sldNum" sz="quarter" idx="10"/>
          </p:nvPr>
        </p:nvSpPr>
        <p:spPr/>
        <p:txBody>
          <a:bodyPr/>
          <a:lstStyle/>
          <a:p>
            <a:fld id="{D1A713E0-F0DB-492B-9AA7-758CD473D377}" type="slidenum">
              <a:rPr lang="en-US" smtClean="0"/>
              <a:pPr/>
              <a:t>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1A713E0-F0DB-492B-9AA7-758CD473D377}" type="slidenum">
              <a:rPr lang="en-US" smtClean="0"/>
              <a:pPr/>
              <a:t>37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30-Jan-12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30-Jan-12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30-Jan-12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30-Jan-12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30-Jan-12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30-Jan-12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30-Jan-12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30-Jan-12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30-Jan-12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30-Jan-12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30-Jan-12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30-Jan-12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Android</a:t>
            </a:r>
            <a:endParaRPr lang="en-US" dirty="0"/>
          </a:p>
        </p:txBody>
      </p:sp>
      <p:sp>
        <p:nvSpPr>
          <p:cNvPr id="3" name="Subtitle 2"/>
          <p:cNvSpPr>
            <a:spLocks noGrp="1"/>
          </p:cNvSpPr>
          <p:nvPr>
            <p:ph type="subTitle" idx="1"/>
          </p:nvPr>
        </p:nvSpPr>
        <p:spPr/>
        <p:txBody>
          <a:bodyPr/>
          <a:lstStyle/>
          <a:p>
            <a:r>
              <a:rPr lang="en-US" dirty="0" smtClean="0"/>
              <a:t>Introduction to Android</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handset alliance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commitment to openness, a shared vision for the future, and concrete plans to make the vision a reality.</a:t>
            </a:r>
            <a:br>
              <a:rPr lang="en-US" dirty="0" smtClean="0"/>
            </a:br>
            <a:r>
              <a:rPr lang="en-US" dirty="0" smtClean="0"/>
              <a:t/>
            </a:r>
            <a:br>
              <a:rPr lang="en-US" dirty="0" smtClean="0"/>
            </a:br>
            <a:endParaRPr lang="en-US" dirty="0" smtClean="0"/>
          </a:p>
          <a:p>
            <a:r>
              <a:rPr lang="en-US" dirty="0" smtClean="0"/>
              <a:t>Welcome to the Open Handset Alliance™, a group of 84 technology and mobile companies who have come together to accelerate innovation in mobile and offer consumers a richer, less expensive, and better mobile experience. Together we have developed Android™, the first complete, open, and free mobile platform.</a:t>
            </a:r>
            <a:br>
              <a:rPr lang="en-US" dirty="0" smtClean="0"/>
            </a:br>
            <a:r>
              <a:rPr lang="en-US" dirty="0" smtClean="0"/>
              <a:t/>
            </a:r>
            <a:br>
              <a:rPr lang="en-US" dirty="0" smtClean="0"/>
            </a:br>
            <a:endParaRPr lang="en-US" dirty="0" smtClean="0"/>
          </a:p>
          <a:p>
            <a:r>
              <a:rPr lang="en-US" dirty="0" smtClean="0"/>
              <a:t>We are committed to commercially deploy handsets and services using the Android Platform.</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introduction</a:t>
            </a:r>
            <a:endParaRPr lang="en-US" dirty="0"/>
          </a:p>
        </p:txBody>
      </p:sp>
      <p:sp>
        <p:nvSpPr>
          <p:cNvPr id="4" name="Rectangle 2"/>
          <p:cNvSpPr>
            <a:spLocks noGrp="1" noChangeArrowheads="1"/>
          </p:cNvSpPr>
          <p:nvPr>
            <p:ph idx="1"/>
          </p:nvPr>
        </p:nvSpPr>
        <p:spPr>
          <a:xfrm>
            <a:off x="457200" y="990600"/>
            <a:ext cx="8229600" cy="5135563"/>
          </a:xfrm>
        </p:spPr>
        <p:txBody>
          <a:bodyPr lIns="0" tIns="0" rIns="0" bIns="0"/>
          <a:lstStyle/>
          <a:p>
            <a:pPr algn="l" eaLnBrk="1" hangingPunct="1">
              <a:lnSpc>
                <a:spcPct val="95000"/>
              </a:lnSpc>
              <a:spcBef>
                <a:spcPct val="0"/>
              </a:spcBef>
            </a:pPr>
            <a:r>
              <a:rPr lang="en-US" sz="2200" b="1" dirty="0" smtClean="0">
                <a:solidFill>
                  <a:srgbClr val="666666"/>
                </a:solidFill>
                <a:latin typeface="Arial" charset="0"/>
              </a:rPr>
              <a:t>What is the Open Handset Alliance (OHA)? </a:t>
            </a:r>
          </a:p>
          <a:p>
            <a:pPr lvl="1" indent="-342900" algn="l" eaLnBrk="1" hangingPunct="1">
              <a:lnSpc>
                <a:spcPct val="95000"/>
              </a:lnSpc>
              <a:spcBef>
                <a:spcPct val="0"/>
              </a:spcBef>
              <a:buClr>
                <a:srgbClr val="606060"/>
              </a:buClr>
              <a:buNone/>
            </a:pPr>
            <a:r>
              <a:rPr lang="en-US" sz="2000" dirty="0" smtClean="0">
                <a:latin typeface="Arial" charset="0"/>
                <a:sym typeface="Wingdings" pitchFamily="2" charset="2"/>
              </a:rPr>
              <a:t>   </a:t>
            </a:r>
            <a:r>
              <a:rPr lang="en-US" sz="2000" dirty="0" smtClean="0">
                <a:latin typeface="Arial" charset="0"/>
              </a:rPr>
              <a:t>It's a consortium of several companies</a:t>
            </a:r>
            <a:endParaRPr lang="en-US" sz="2000" dirty="0" smtClean="0"/>
          </a:p>
          <a:p>
            <a:pPr algn="l" eaLnBrk="1" hangingPunct="1">
              <a:lnSpc>
                <a:spcPct val="95000"/>
              </a:lnSpc>
              <a:spcBef>
                <a:spcPct val="0"/>
              </a:spcBef>
              <a:buClr>
                <a:srgbClr val="606060"/>
              </a:buClr>
            </a:pPr>
            <a:endParaRPr lang="en-US" sz="2400" dirty="0" smtClean="0">
              <a:solidFill>
                <a:srgbClr val="404040"/>
              </a:solidFill>
              <a:latin typeface="Arial" charset="0"/>
            </a:endParaRPr>
          </a:p>
        </p:txBody>
      </p:sp>
      <p:pic>
        <p:nvPicPr>
          <p:cNvPr id="5" name="Picture 7"/>
          <p:cNvPicPr>
            <a:picLocks noChangeAspect="1" noChangeArrowheads="1"/>
          </p:cNvPicPr>
          <p:nvPr/>
        </p:nvPicPr>
        <p:blipFill>
          <a:blip r:embed="rId2"/>
          <a:srcRect/>
          <a:stretch>
            <a:fillRect/>
          </a:stretch>
        </p:blipFill>
        <p:spPr bwMode="auto">
          <a:xfrm>
            <a:off x="46038" y="1676399"/>
            <a:ext cx="9097962" cy="48387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of Android</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2005 Google buys Android, Inc. The world thinks a "</a:t>
            </a:r>
            <a:r>
              <a:rPr lang="en-US" dirty="0" err="1" smtClean="0"/>
              <a:t>gPhone</a:t>
            </a:r>
            <a:r>
              <a:rPr lang="en-US" dirty="0" smtClean="0"/>
              <a:t>" is about to come out…</a:t>
            </a:r>
          </a:p>
          <a:p>
            <a:r>
              <a:rPr lang="en-US" dirty="0" smtClean="0"/>
              <a:t>Everything goes quiet for a while.</a:t>
            </a:r>
          </a:p>
          <a:p>
            <a:r>
              <a:rPr lang="en-US" dirty="0" smtClean="0"/>
              <a:t>2007 Open Handset Alliance is announced. Android is officially open-sourced.</a:t>
            </a:r>
          </a:p>
          <a:p>
            <a:r>
              <a:rPr lang="en-US" dirty="0" smtClean="0"/>
              <a:t>2008 Android SDK 1.0 is released. The G1 phone, manufactured by HTC, and sold by the wireless carrier T-Mobile USA, follows shortly afterwards.</a:t>
            </a:r>
          </a:p>
          <a:p>
            <a:r>
              <a:rPr lang="en-US" dirty="0" smtClean="0"/>
              <a:t>2009 sees a proliferation of Android-based devices. New versions of the operating system: Cupcake (1.5), Donut (1.6), and </a:t>
            </a:r>
            <a:r>
              <a:rPr lang="en-US" dirty="0" err="1" smtClean="0"/>
              <a:t>Eclair</a:t>
            </a:r>
            <a:r>
              <a:rPr lang="en-US" dirty="0" smtClean="0"/>
              <a:t> (2.0 and 2.1) are released. 20+ devices run Android.</a:t>
            </a:r>
          </a:p>
          <a:p>
            <a:r>
              <a:rPr lang="en-US" dirty="0" smtClean="0"/>
              <a:t>2010 Android is 2nd only to RIM as best-selling smart phone platform. </a:t>
            </a:r>
            <a:r>
              <a:rPr lang="en-US" dirty="0" err="1" smtClean="0"/>
              <a:t>Froyo</a:t>
            </a:r>
            <a:r>
              <a:rPr lang="en-US" dirty="0" smtClean="0"/>
              <a:t> (Android 2.2) is released and so are 60+ devices that run it.</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66800"/>
          </a:xfrm>
        </p:spPr>
        <p:txBody>
          <a:bodyPr>
            <a:normAutofit fontScale="90000"/>
          </a:bodyPr>
          <a:lstStyle/>
          <a:p>
            <a:r>
              <a:rPr lang="en-US" dirty="0" smtClean="0"/>
              <a:t/>
            </a:r>
            <a:br>
              <a:rPr lang="en-US" dirty="0" smtClean="0"/>
            </a:br>
            <a:r>
              <a:rPr lang="en-US" dirty="0" smtClean="0"/>
              <a:t>What a Desserts (:- </a:t>
            </a:r>
            <a:br>
              <a:rPr lang="en-US" dirty="0" smtClean="0"/>
            </a:br>
            <a:endParaRPr lang="en-US" dirty="0"/>
          </a:p>
        </p:txBody>
      </p:sp>
      <p:pic>
        <p:nvPicPr>
          <p:cNvPr id="4" name="Content Placeholder 3" descr="dessert-names-for-android.jpg"/>
          <p:cNvPicPr>
            <a:picLocks noGrp="1" noChangeAspect="1"/>
          </p:cNvPicPr>
          <p:nvPr>
            <p:ph idx="1"/>
          </p:nvPr>
        </p:nvPicPr>
        <p:blipFill>
          <a:blip r:embed="rId3"/>
          <a:stretch>
            <a:fillRect/>
          </a:stretch>
        </p:blipFill>
        <p:spPr>
          <a:xfrm>
            <a:off x="152401" y="1371600"/>
            <a:ext cx="8458200" cy="5486399"/>
          </a:xfr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lstStyle/>
          <a:p>
            <a:r>
              <a:rPr lang="en-US" dirty="0" smtClean="0"/>
              <a:t>Android SDK Features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11162"/>
          </a:xfrm>
        </p:spPr>
        <p:txBody>
          <a:bodyPr>
            <a:noAutofit/>
          </a:bodyPr>
          <a:lstStyle/>
          <a:p>
            <a:r>
              <a:rPr lang="en-US" sz="2800" dirty="0" smtClean="0"/>
              <a:t>Android SDK features</a:t>
            </a:r>
            <a:endParaRPr lang="en-US" sz="2800" dirty="0"/>
          </a:p>
        </p:txBody>
      </p:sp>
      <p:sp>
        <p:nvSpPr>
          <p:cNvPr id="3" name="Content Placeholder 2"/>
          <p:cNvSpPr>
            <a:spLocks noGrp="1"/>
          </p:cNvSpPr>
          <p:nvPr>
            <p:ph idx="1"/>
          </p:nvPr>
        </p:nvSpPr>
        <p:spPr>
          <a:xfrm>
            <a:off x="0" y="609600"/>
            <a:ext cx="9144000" cy="6248400"/>
          </a:xfrm>
        </p:spPr>
        <p:txBody>
          <a:bodyPr>
            <a:normAutofit lnSpcReduction="10000"/>
          </a:bodyPr>
          <a:lstStyle/>
          <a:p>
            <a:r>
              <a:rPr lang="en-US" sz="2400" dirty="0" smtClean="0"/>
              <a:t>The true appeal of Android as a development </a:t>
            </a:r>
            <a:r>
              <a:rPr lang="en-US" sz="2400" dirty="0" err="1" smtClean="0"/>
              <a:t>enviornment</a:t>
            </a:r>
            <a:r>
              <a:rPr lang="en-US" sz="2400" dirty="0" smtClean="0"/>
              <a:t> lies in the APIs It provides.</a:t>
            </a:r>
          </a:p>
          <a:p>
            <a:pPr marL="457200" indent="-457200">
              <a:buFont typeface="+mj-lt"/>
              <a:buAutoNum type="arabicPeriod"/>
            </a:pPr>
            <a:r>
              <a:rPr lang="en-US" sz="2400" dirty="0" smtClean="0"/>
              <a:t>No </a:t>
            </a:r>
            <a:r>
              <a:rPr lang="en-US" sz="2400" dirty="0" err="1" smtClean="0"/>
              <a:t>licensing,distribution</a:t>
            </a:r>
            <a:r>
              <a:rPr lang="en-US" sz="2400" dirty="0" smtClean="0"/>
              <a:t>  or development  fees or release approval processes</a:t>
            </a:r>
          </a:p>
          <a:p>
            <a:pPr marL="457200" indent="-457200">
              <a:buFont typeface="+mj-lt"/>
              <a:buAutoNum type="arabicPeriod"/>
            </a:pPr>
            <a:r>
              <a:rPr lang="en-US" sz="2400" dirty="0" err="1" smtClean="0"/>
              <a:t>Wi-fi</a:t>
            </a:r>
            <a:r>
              <a:rPr lang="en-US" sz="2400" dirty="0" smtClean="0"/>
              <a:t> hardware access</a:t>
            </a:r>
          </a:p>
          <a:p>
            <a:pPr marL="457200" indent="-457200">
              <a:buFont typeface="+mj-lt"/>
              <a:buAutoNum type="arabicPeriod"/>
            </a:pPr>
            <a:r>
              <a:rPr lang="en-US" sz="2400" dirty="0" smtClean="0"/>
              <a:t>GSM,EDGE and 3G </a:t>
            </a:r>
            <a:r>
              <a:rPr lang="en-US" sz="2400" dirty="0" err="1" smtClean="0"/>
              <a:t>netoworks</a:t>
            </a:r>
            <a:r>
              <a:rPr lang="en-US" sz="2400" dirty="0" smtClean="0"/>
              <a:t> for telephony or data transfer enabling  you to make or receive the calls or SMS messages or to send or retrieve data across mobile networks.</a:t>
            </a:r>
          </a:p>
          <a:p>
            <a:pPr marL="457200" indent="-457200">
              <a:buFont typeface="+mj-lt"/>
              <a:buAutoNum type="arabicPeriod"/>
            </a:pPr>
            <a:r>
              <a:rPr lang="en-US" sz="2400" dirty="0" smtClean="0"/>
              <a:t>Comprehensive API for location based services such as GPS</a:t>
            </a:r>
          </a:p>
          <a:p>
            <a:pPr marL="457200" indent="-457200">
              <a:buFont typeface="+mj-lt"/>
              <a:buAutoNum type="arabicPeriod"/>
            </a:pPr>
            <a:r>
              <a:rPr lang="en-US" sz="2400" dirty="0" smtClean="0"/>
              <a:t>Full multimedia hardware control ,including playback and recording with the camera and microphone</a:t>
            </a:r>
          </a:p>
          <a:p>
            <a:pPr marL="457200" indent="-457200">
              <a:buFont typeface="+mj-lt"/>
              <a:buAutoNum type="arabicPeriod"/>
            </a:pPr>
            <a:r>
              <a:rPr lang="en-US" sz="2400" dirty="0" smtClean="0"/>
              <a:t>APIs for using sensor </a:t>
            </a:r>
            <a:r>
              <a:rPr lang="en-US" sz="2400" dirty="0" err="1" smtClean="0"/>
              <a:t>hardware,including</a:t>
            </a:r>
            <a:r>
              <a:rPr lang="en-US" sz="2400" dirty="0" smtClean="0"/>
              <a:t> </a:t>
            </a:r>
            <a:r>
              <a:rPr lang="en-US" sz="2400" dirty="0" err="1" smtClean="0"/>
              <a:t>accelometers</a:t>
            </a:r>
            <a:r>
              <a:rPr lang="en-US" sz="2400" dirty="0" smtClean="0"/>
              <a:t> and the compass</a:t>
            </a:r>
          </a:p>
          <a:p>
            <a:pPr marL="457200" indent="-457200">
              <a:buFont typeface="+mj-lt"/>
              <a:buAutoNum type="arabicPeriod"/>
            </a:pPr>
            <a:r>
              <a:rPr lang="en-US" sz="2400" dirty="0" smtClean="0"/>
              <a:t>Libraries for using the   Bluetooth for peer to peer data transfer.</a:t>
            </a:r>
          </a:p>
          <a:p>
            <a:pPr marL="457200" indent="-457200">
              <a:buFont typeface="+mj-lt"/>
              <a:buAutoNum type="arabicPeriod"/>
            </a:pPr>
            <a:r>
              <a:rPr lang="en-US" sz="2400" dirty="0" smtClean="0"/>
              <a:t>IPC  message passing</a:t>
            </a:r>
          </a:p>
          <a:p>
            <a:pPr marL="457200" indent="-457200">
              <a:buFont typeface="+mj-lt"/>
              <a:buAutoNum type="arabicPeriod"/>
            </a:pPr>
            <a:r>
              <a:rPr lang="en-US" sz="2400" dirty="0" smtClean="0"/>
              <a:t>Shared data store</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81000"/>
            <a:ext cx="8382000" cy="5745163"/>
          </a:xfrm>
        </p:spPr>
        <p:txBody>
          <a:bodyPr>
            <a:normAutofit fontScale="85000" lnSpcReduction="20000"/>
          </a:bodyPr>
          <a:lstStyle/>
          <a:p>
            <a:r>
              <a:rPr lang="en-US" dirty="0" smtClean="0"/>
              <a:t>Continued</a:t>
            </a:r>
          </a:p>
          <a:p>
            <a:pPr marL="514350" indent="-514350">
              <a:buFont typeface="+mj-lt"/>
              <a:buAutoNum type="arabicPeriod" startAt="10"/>
            </a:pPr>
            <a:r>
              <a:rPr lang="en-US" dirty="0" smtClean="0"/>
              <a:t> </a:t>
            </a:r>
            <a:r>
              <a:rPr lang="en-US" dirty="0" err="1" smtClean="0"/>
              <a:t>Backgroun</a:t>
            </a:r>
            <a:r>
              <a:rPr lang="en-US" dirty="0" smtClean="0"/>
              <a:t> applications and processes</a:t>
            </a:r>
          </a:p>
          <a:p>
            <a:pPr marL="514350" indent="-514350">
              <a:buNone/>
            </a:pPr>
            <a:endParaRPr lang="en-US" dirty="0" smtClean="0"/>
          </a:p>
          <a:p>
            <a:pPr marL="514350" indent="-514350">
              <a:buFont typeface="+mj-lt"/>
              <a:buAutoNum type="arabicPeriod" startAt="10"/>
            </a:pPr>
            <a:r>
              <a:rPr lang="en-US" dirty="0" smtClean="0"/>
              <a:t>An integrated open source HTML5 web kit based browser</a:t>
            </a:r>
          </a:p>
          <a:p>
            <a:pPr marL="514350" indent="-514350">
              <a:buFont typeface="+mj-lt"/>
              <a:buAutoNum type="arabicPeriod" startAt="10"/>
            </a:pPr>
            <a:r>
              <a:rPr lang="en-US" dirty="0" smtClean="0"/>
              <a:t>Full support for applications that integrate map controls as part of their user interface</a:t>
            </a:r>
          </a:p>
          <a:p>
            <a:pPr marL="514350" indent="-514350">
              <a:buFont typeface="+mj-lt"/>
              <a:buAutoNum type="arabicPeriod" startAt="10"/>
            </a:pPr>
            <a:r>
              <a:rPr lang="en-US" dirty="0" smtClean="0"/>
              <a:t>Support for 2D and 3D graphics.</a:t>
            </a:r>
          </a:p>
          <a:p>
            <a:pPr marL="514350" indent="-514350">
              <a:buFont typeface="+mj-lt"/>
              <a:buAutoNum type="arabicPeriod" startAt="10"/>
            </a:pPr>
            <a:r>
              <a:rPr lang="en-US" dirty="0" smtClean="0"/>
              <a:t>Media libraries for playing and recording a variety of audio/video or still image formats</a:t>
            </a:r>
          </a:p>
          <a:p>
            <a:pPr marL="514350" indent="-514350">
              <a:buFont typeface="+mj-lt"/>
              <a:buAutoNum type="arabicPeriod" startAt="10"/>
            </a:pPr>
            <a:r>
              <a:rPr lang="en-US" dirty="0" smtClean="0"/>
              <a:t>Localization through a dynamic resource framework</a:t>
            </a:r>
          </a:p>
          <a:p>
            <a:pPr marL="514350" indent="-514350">
              <a:buFont typeface="+mj-lt"/>
              <a:buAutoNum type="arabicPeriod" startAt="10"/>
            </a:pPr>
            <a:r>
              <a:rPr lang="en-US" dirty="0" smtClean="0"/>
              <a:t>An application framework the encourages reuse of application </a:t>
            </a:r>
            <a:r>
              <a:rPr lang="en-US" dirty="0" err="1" smtClean="0"/>
              <a:t>compnents</a:t>
            </a:r>
            <a:r>
              <a:rPr lang="en-US" dirty="0" smtClean="0"/>
              <a:t> and the replacement of native applications.</a:t>
            </a:r>
          </a:p>
          <a:p>
            <a:pPr marL="514350" indent="-514350">
              <a:buFont typeface="+mj-lt"/>
              <a:buAutoNum type="arabicPeriod" startAt="10"/>
            </a:pPr>
            <a:endParaRPr lang="en-US"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91600" cy="868362"/>
          </a:xfrm>
        </p:spPr>
        <p:txBody>
          <a:bodyPr>
            <a:noAutofit/>
          </a:bodyPr>
          <a:lstStyle/>
          <a:p>
            <a:r>
              <a:rPr lang="en-US" sz="2800" dirty="0" smtClean="0"/>
              <a:t>Access to hardware ,including camera ,GPS and </a:t>
            </a:r>
            <a:r>
              <a:rPr lang="en-US" sz="2800" dirty="0" smtClean="0"/>
              <a:t>Accelerometer(SDK FEATURES )</a:t>
            </a:r>
            <a:endParaRPr lang="en-US" sz="2800" dirty="0"/>
          </a:p>
        </p:txBody>
      </p:sp>
      <p:sp>
        <p:nvSpPr>
          <p:cNvPr id="3" name="Content Placeholder 2"/>
          <p:cNvSpPr>
            <a:spLocks noGrp="1"/>
          </p:cNvSpPr>
          <p:nvPr>
            <p:ph idx="1"/>
          </p:nvPr>
        </p:nvSpPr>
        <p:spPr/>
        <p:txBody>
          <a:bodyPr/>
          <a:lstStyle/>
          <a:p>
            <a:r>
              <a:rPr lang="en-US" dirty="0" smtClean="0"/>
              <a:t>The android SDK includes APIs for location based hardware(such as GPS),the </a:t>
            </a:r>
            <a:r>
              <a:rPr lang="en-US" dirty="0" err="1" smtClean="0"/>
              <a:t>camera,audio,network</a:t>
            </a:r>
            <a:r>
              <a:rPr lang="en-US" dirty="0" smtClean="0"/>
              <a:t> </a:t>
            </a:r>
            <a:r>
              <a:rPr lang="en-US" dirty="0" err="1" smtClean="0"/>
              <a:t>connections,wi-fi</a:t>
            </a:r>
            <a:r>
              <a:rPr lang="en-US" dirty="0" smtClean="0"/>
              <a:t> ,</a:t>
            </a:r>
            <a:r>
              <a:rPr lang="en-US" dirty="0" err="1" smtClean="0"/>
              <a:t>bluetooth,accelometers</a:t>
            </a:r>
            <a:r>
              <a:rPr lang="en-US" dirty="0" smtClean="0"/>
              <a:t> , </a:t>
            </a:r>
            <a:r>
              <a:rPr lang="en-US" dirty="0" err="1" smtClean="0"/>
              <a:t>touchscreen</a:t>
            </a:r>
            <a:r>
              <a:rPr lang="en-US" dirty="0" smtClean="0"/>
              <a:t> and power management.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Background </a:t>
            </a:r>
            <a:r>
              <a:rPr lang="en-US" dirty="0" smtClean="0"/>
              <a:t>services(Features)</a:t>
            </a:r>
            <a:endParaRPr lang="en-US" dirty="0"/>
          </a:p>
        </p:txBody>
      </p:sp>
      <p:sp>
        <p:nvSpPr>
          <p:cNvPr id="3" name="Content Placeholder 2"/>
          <p:cNvSpPr>
            <a:spLocks noGrp="1"/>
          </p:cNvSpPr>
          <p:nvPr>
            <p:ph idx="1"/>
          </p:nvPr>
        </p:nvSpPr>
        <p:spPr>
          <a:xfrm>
            <a:off x="457200" y="1066800"/>
            <a:ext cx="8229600" cy="5059363"/>
          </a:xfrm>
        </p:spPr>
        <p:txBody>
          <a:bodyPr>
            <a:normAutofit lnSpcReduction="10000"/>
          </a:bodyPr>
          <a:lstStyle/>
          <a:p>
            <a:r>
              <a:rPr lang="en-US" dirty="0" smtClean="0"/>
              <a:t>Android  supports applications and services designed to run invisibly  in the </a:t>
            </a:r>
            <a:r>
              <a:rPr lang="en-US" dirty="0" err="1" smtClean="0"/>
              <a:t>backgroun</a:t>
            </a:r>
            <a:r>
              <a:rPr lang="en-US" dirty="0" smtClean="0"/>
              <a:t>.</a:t>
            </a:r>
          </a:p>
          <a:p>
            <a:r>
              <a:rPr lang="en-US" dirty="0" smtClean="0"/>
              <a:t>Background services make it possible to create invisible application component that perform automatic processing without direct user </a:t>
            </a:r>
            <a:r>
              <a:rPr lang="en-US" dirty="0" err="1" smtClean="0"/>
              <a:t>interaction,Backgound</a:t>
            </a:r>
            <a:r>
              <a:rPr lang="en-US" dirty="0" smtClean="0"/>
              <a:t>  execution allows  your applications to become event driven and to support regular </a:t>
            </a:r>
            <a:r>
              <a:rPr lang="en-US" dirty="0" err="1" smtClean="0"/>
              <a:t>updates,which</a:t>
            </a:r>
            <a:r>
              <a:rPr lang="en-US" dirty="0" smtClean="0"/>
              <a:t> is perfect for market </a:t>
            </a:r>
            <a:r>
              <a:rPr lang="en-US" dirty="0" err="1" smtClean="0"/>
              <a:t>prices,gererating</a:t>
            </a:r>
            <a:r>
              <a:rPr lang="en-US" dirty="0" smtClean="0"/>
              <a:t> location-based </a:t>
            </a:r>
            <a:r>
              <a:rPr lang="en-US" dirty="0" err="1" smtClean="0"/>
              <a:t>alertsor</a:t>
            </a:r>
            <a:r>
              <a:rPr lang="en-US" dirty="0" smtClean="0"/>
              <a:t> prioritizing and prescreening incoming calls and </a:t>
            </a:r>
            <a:r>
              <a:rPr lang="en-US" dirty="0" err="1" smtClean="0"/>
              <a:t>sms</a:t>
            </a:r>
            <a:r>
              <a:rPr lang="en-US" dirty="0" smtClean="0"/>
              <a:t> messages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1020762"/>
          </a:xfrm>
        </p:spPr>
        <p:txBody>
          <a:bodyPr>
            <a:normAutofit fontScale="90000"/>
          </a:bodyPr>
          <a:lstStyle/>
          <a:p>
            <a:r>
              <a:rPr lang="en-US" dirty="0" err="1" smtClean="0"/>
              <a:t>SQLite</a:t>
            </a:r>
            <a:r>
              <a:rPr lang="en-US" dirty="0" smtClean="0"/>
              <a:t> Database for Data Storage and </a:t>
            </a:r>
            <a:r>
              <a:rPr lang="en-US" dirty="0" err="1" smtClean="0"/>
              <a:t>Retreival</a:t>
            </a:r>
            <a:r>
              <a:rPr lang="en-US" dirty="0" smtClean="0"/>
              <a:t>(Features)</a:t>
            </a:r>
            <a:endParaRPr lang="en-US" dirty="0"/>
          </a:p>
        </p:txBody>
      </p:sp>
      <p:sp>
        <p:nvSpPr>
          <p:cNvPr id="3" name="Content Placeholder 2"/>
          <p:cNvSpPr>
            <a:spLocks noGrp="1"/>
          </p:cNvSpPr>
          <p:nvPr>
            <p:ph idx="1"/>
          </p:nvPr>
        </p:nvSpPr>
        <p:spPr>
          <a:xfrm>
            <a:off x="457200" y="1371600"/>
            <a:ext cx="8229600" cy="4754563"/>
          </a:xfrm>
        </p:spPr>
        <p:txBody>
          <a:bodyPr>
            <a:normAutofit fontScale="92500" lnSpcReduction="10000"/>
          </a:bodyPr>
          <a:lstStyle/>
          <a:p>
            <a:r>
              <a:rPr lang="en-US" dirty="0" smtClean="0"/>
              <a:t>Android provides a lightweight relational database for each application using </a:t>
            </a:r>
            <a:r>
              <a:rPr lang="en-US" dirty="0" err="1" smtClean="0"/>
              <a:t>SQLite,your</a:t>
            </a:r>
            <a:r>
              <a:rPr lang="en-US" dirty="0" smtClean="0"/>
              <a:t> application can take advantage of this managed relational database engine to store data securely  and efficiently.</a:t>
            </a:r>
          </a:p>
          <a:p>
            <a:r>
              <a:rPr lang="en-US" dirty="0" smtClean="0"/>
              <a:t>By default each application  database is </a:t>
            </a:r>
            <a:r>
              <a:rPr lang="en-US" dirty="0" err="1" smtClean="0"/>
              <a:t>sandbox,its</a:t>
            </a:r>
            <a:r>
              <a:rPr lang="en-US" dirty="0" smtClean="0"/>
              <a:t> contents is available only to the application that created it -----but content providers supply a </a:t>
            </a:r>
            <a:r>
              <a:rPr lang="en-US" dirty="0" err="1" smtClean="0"/>
              <a:t>mechanizm</a:t>
            </a:r>
            <a:r>
              <a:rPr lang="en-US" dirty="0" smtClean="0"/>
              <a:t> for the managed sharing  of these application databases.</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Mobile application development</a:t>
            </a:r>
            <a:endParaRPr lang="en-US" dirty="0"/>
          </a:p>
        </p:txBody>
      </p:sp>
      <p:sp>
        <p:nvSpPr>
          <p:cNvPr id="3" name="Content Placeholder 2"/>
          <p:cNvSpPr>
            <a:spLocks noGrp="1"/>
          </p:cNvSpPr>
          <p:nvPr>
            <p:ph idx="1"/>
          </p:nvPr>
        </p:nvSpPr>
        <p:spPr/>
        <p:txBody>
          <a:bodyPr/>
          <a:lstStyle/>
          <a:p>
            <a:pPr algn="just"/>
            <a:r>
              <a:rPr lang="en-US" b="1" dirty="0" smtClean="0"/>
              <a:t>Mobile application development</a:t>
            </a:r>
            <a:r>
              <a:rPr lang="en-US" dirty="0" smtClean="0"/>
              <a:t> is the process by which application software is developed for small low-power handheld devices such as personal digital assistants, enterprise digital assistants or mobile phones. These applications are either pre-installed on phones during manufacturing, or downloaded by customers from various mobile software distribution platforms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Share Data and </a:t>
            </a:r>
            <a:r>
              <a:rPr lang="en-US" dirty="0" err="1" smtClean="0"/>
              <a:t>interapplication</a:t>
            </a:r>
            <a:r>
              <a:rPr lang="en-US" dirty="0" smtClean="0"/>
              <a:t> </a:t>
            </a:r>
            <a:r>
              <a:rPr lang="en-US" dirty="0" smtClean="0"/>
              <a:t>communication(Features)</a:t>
            </a:r>
            <a:endParaRPr lang="en-US" dirty="0"/>
          </a:p>
        </p:txBody>
      </p:sp>
      <p:sp>
        <p:nvSpPr>
          <p:cNvPr id="3" name="Content Placeholder 2"/>
          <p:cNvSpPr>
            <a:spLocks noGrp="1"/>
          </p:cNvSpPr>
          <p:nvPr>
            <p:ph idx="1"/>
          </p:nvPr>
        </p:nvSpPr>
        <p:spPr/>
        <p:txBody>
          <a:bodyPr/>
          <a:lstStyle/>
          <a:p>
            <a:r>
              <a:rPr lang="en-US" dirty="0" smtClean="0"/>
              <a:t>Android include three techniques for transmitting information from your application for use elsewhere----</a:t>
            </a:r>
            <a:r>
              <a:rPr lang="en-US" dirty="0" err="1" smtClean="0"/>
              <a:t>Notifications,Intents,and</a:t>
            </a:r>
            <a:r>
              <a:rPr lang="en-US" dirty="0" smtClean="0"/>
              <a:t> content providers.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5516562"/>
          </a:xfrm>
        </p:spPr>
        <p:txBody>
          <a:bodyPr/>
          <a:lstStyle/>
          <a:p>
            <a:r>
              <a:rPr lang="en-US" dirty="0" smtClean="0"/>
              <a:t>Android Applications</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Native Android Applications</a:t>
            </a:r>
            <a:endParaRPr lang="en-US" dirty="0"/>
          </a:p>
        </p:txBody>
      </p:sp>
      <p:sp>
        <p:nvSpPr>
          <p:cNvPr id="3" name="Content Placeholder 2"/>
          <p:cNvSpPr>
            <a:spLocks noGrp="1"/>
          </p:cNvSpPr>
          <p:nvPr>
            <p:ph idx="1"/>
          </p:nvPr>
        </p:nvSpPr>
        <p:spPr>
          <a:xfrm>
            <a:off x="228600" y="990600"/>
            <a:ext cx="8763000" cy="5135563"/>
          </a:xfrm>
        </p:spPr>
        <p:txBody>
          <a:bodyPr>
            <a:normAutofit fontScale="92500" lnSpcReduction="10000"/>
          </a:bodyPr>
          <a:lstStyle/>
          <a:p>
            <a:r>
              <a:rPr lang="en-US" dirty="0" smtClean="0"/>
              <a:t>An e-mail client</a:t>
            </a:r>
          </a:p>
          <a:p>
            <a:r>
              <a:rPr lang="en-US" dirty="0" smtClean="0"/>
              <a:t>An SMS management application</a:t>
            </a:r>
          </a:p>
          <a:p>
            <a:r>
              <a:rPr lang="en-US" dirty="0" smtClean="0"/>
              <a:t>A full PIM (personal information management)suite including a calendar and contacts lists </a:t>
            </a:r>
          </a:p>
          <a:p>
            <a:r>
              <a:rPr lang="en-US" dirty="0" smtClean="0"/>
              <a:t>A </a:t>
            </a:r>
            <a:r>
              <a:rPr lang="en-US" dirty="0" err="1" smtClean="0"/>
              <a:t>Webkit</a:t>
            </a:r>
            <a:r>
              <a:rPr lang="en-US" dirty="0" smtClean="0"/>
              <a:t>-based web browser</a:t>
            </a:r>
          </a:p>
          <a:p>
            <a:r>
              <a:rPr lang="en-US" dirty="0" smtClean="0"/>
              <a:t>A music player and  picture gallery</a:t>
            </a:r>
          </a:p>
          <a:p>
            <a:r>
              <a:rPr lang="en-US" dirty="0" smtClean="0"/>
              <a:t>A camera and video recording applications</a:t>
            </a:r>
          </a:p>
          <a:p>
            <a:r>
              <a:rPr lang="en-US" dirty="0" smtClean="0"/>
              <a:t>A calculator</a:t>
            </a:r>
          </a:p>
          <a:p>
            <a:r>
              <a:rPr lang="en-US" dirty="0" smtClean="0"/>
              <a:t>The home screen</a:t>
            </a:r>
          </a:p>
          <a:p>
            <a:r>
              <a:rPr lang="en-US" dirty="0" smtClean="0"/>
              <a:t>An </a:t>
            </a:r>
            <a:r>
              <a:rPr lang="en-US" dirty="0" err="1" smtClean="0"/>
              <a:t>Alarrm</a:t>
            </a:r>
            <a:r>
              <a:rPr lang="en-US" dirty="0" smtClean="0"/>
              <a:t> clock</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Android is designed to support a large variety of  hardware </a:t>
            </a:r>
            <a:r>
              <a:rPr lang="en-US" dirty="0" err="1" smtClean="0"/>
              <a:t>platforms,from</a:t>
            </a:r>
            <a:r>
              <a:rPr lang="en-US" dirty="0" smtClean="0"/>
              <a:t> WVGA phones with hard keyboards to QVGA devices with resistive </a:t>
            </a:r>
            <a:r>
              <a:rPr lang="en-US" dirty="0" err="1" smtClean="0"/>
              <a:t>touchscreens</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87362"/>
          </a:xfrm>
        </p:spPr>
        <p:txBody>
          <a:bodyPr>
            <a:normAutofit fontScale="90000"/>
          </a:bodyPr>
          <a:lstStyle/>
          <a:p>
            <a:r>
              <a:rPr lang="en-US" dirty="0" smtClean="0"/>
              <a:t>Proprietary Android </a:t>
            </a:r>
            <a:r>
              <a:rPr lang="en-US" dirty="0" err="1" smtClean="0"/>
              <a:t>Applicatiosn</a:t>
            </a:r>
            <a:endParaRPr lang="en-US" dirty="0"/>
          </a:p>
        </p:txBody>
      </p:sp>
      <p:sp>
        <p:nvSpPr>
          <p:cNvPr id="3" name="Content Placeholder 2"/>
          <p:cNvSpPr>
            <a:spLocks noGrp="1"/>
          </p:cNvSpPr>
          <p:nvPr>
            <p:ph idx="1"/>
          </p:nvPr>
        </p:nvSpPr>
        <p:spPr>
          <a:xfrm>
            <a:off x="0" y="762000"/>
            <a:ext cx="9144000" cy="6096000"/>
          </a:xfrm>
        </p:spPr>
        <p:txBody>
          <a:bodyPr>
            <a:normAutofit fontScale="92500" lnSpcReduction="10000"/>
          </a:bodyPr>
          <a:lstStyle/>
          <a:p>
            <a:r>
              <a:rPr lang="en-US" dirty="0" smtClean="0">
                <a:solidFill>
                  <a:srgbClr val="00B050"/>
                </a:solidFill>
              </a:rPr>
              <a:t>Android Market Client</a:t>
            </a:r>
            <a:r>
              <a:rPr lang="en-US" dirty="0" smtClean="0"/>
              <a:t>:-for downloading third-party Android </a:t>
            </a:r>
            <a:r>
              <a:rPr lang="en-US" dirty="0" err="1" smtClean="0"/>
              <a:t>applicatiosn</a:t>
            </a:r>
            <a:r>
              <a:rPr lang="en-US" dirty="0" smtClean="0"/>
              <a:t>.</a:t>
            </a:r>
          </a:p>
          <a:p>
            <a:r>
              <a:rPr lang="en-US" dirty="0" smtClean="0">
                <a:solidFill>
                  <a:schemeClr val="tx2">
                    <a:lumMod val="60000"/>
                    <a:lumOff val="40000"/>
                  </a:schemeClr>
                </a:solidFill>
              </a:rPr>
              <a:t>Google Maps</a:t>
            </a:r>
            <a:r>
              <a:rPr lang="en-US" dirty="0" smtClean="0"/>
              <a:t>:-application including  street </a:t>
            </a:r>
            <a:r>
              <a:rPr lang="en-US" dirty="0" err="1" smtClean="0"/>
              <a:t>view,driving</a:t>
            </a:r>
            <a:r>
              <a:rPr lang="en-US" dirty="0" smtClean="0"/>
              <a:t> </a:t>
            </a:r>
            <a:r>
              <a:rPr lang="en-US" dirty="0" err="1" smtClean="0"/>
              <a:t>directions,satellite</a:t>
            </a:r>
            <a:r>
              <a:rPr lang="en-US" dirty="0" smtClean="0"/>
              <a:t> view and traffic conditions.</a:t>
            </a:r>
          </a:p>
          <a:p>
            <a:r>
              <a:rPr lang="en-US" dirty="0" smtClean="0">
                <a:solidFill>
                  <a:srgbClr val="00B050"/>
                </a:solidFill>
              </a:rPr>
              <a:t>Gmail mail Client</a:t>
            </a:r>
          </a:p>
          <a:p>
            <a:r>
              <a:rPr lang="en-US" dirty="0" smtClean="0">
                <a:solidFill>
                  <a:srgbClr val="0070C0"/>
                </a:solidFill>
              </a:rPr>
              <a:t>Google Talk instant-messaging client</a:t>
            </a:r>
          </a:p>
          <a:p>
            <a:r>
              <a:rPr lang="en-US" dirty="0" smtClean="0">
                <a:solidFill>
                  <a:srgbClr val="00B050"/>
                </a:solidFill>
              </a:rPr>
              <a:t>YouTube video player</a:t>
            </a:r>
            <a:r>
              <a:rPr lang="en-US" dirty="0" smtClean="0"/>
              <a:t>.</a:t>
            </a:r>
          </a:p>
          <a:p>
            <a:pPr>
              <a:buNone/>
            </a:pPr>
            <a:r>
              <a:rPr lang="en-US" sz="2400" dirty="0" smtClean="0">
                <a:solidFill>
                  <a:srgbClr val="FF0000"/>
                </a:solidFill>
              </a:rPr>
              <a:t>The open source nature of android means that carriers and OMEs can customize the user interface and the applications bundled with each Android </a:t>
            </a:r>
            <a:r>
              <a:rPr lang="en-US" sz="2400" dirty="0" err="1" smtClean="0">
                <a:solidFill>
                  <a:srgbClr val="FF0000"/>
                </a:solidFill>
              </a:rPr>
              <a:t>device,Several</a:t>
            </a:r>
            <a:r>
              <a:rPr lang="en-US" sz="2400" dirty="0" smtClean="0">
                <a:solidFill>
                  <a:srgbClr val="FF0000"/>
                </a:solidFill>
              </a:rPr>
              <a:t> OEMs  have done this ,</a:t>
            </a:r>
            <a:r>
              <a:rPr lang="en-US" sz="2400" dirty="0" err="1" smtClean="0">
                <a:solidFill>
                  <a:srgbClr val="FF0000"/>
                </a:solidFill>
              </a:rPr>
              <a:t>icluding</a:t>
            </a:r>
            <a:r>
              <a:rPr lang="en-US" sz="2400" dirty="0" smtClean="0">
                <a:solidFill>
                  <a:srgbClr val="FF0000"/>
                </a:solidFill>
              </a:rPr>
              <a:t> HTC with the Sense </a:t>
            </a:r>
            <a:r>
              <a:rPr lang="en-US" sz="2400" dirty="0" err="1" smtClean="0">
                <a:solidFill>
                  <a:srgbClr val="FF0000"/>
                </a:solidFill>
              </a:rPr>
              <a:t>UI,Motorala</a:t>
            </a:r>
            <a:r>
              <a:rPr lang="en-US" sz="2400" dirty="0" smtClean="0">
                <a:solidFill>
                  <a:srgbClr val="FF0000"/>
                </a:solidFill>
              </a:rPr>
              <a:t> with </a:t>
            </a:r>
            <a:r>
              <a:rPr lang="en-US" sz="2400" dirty="0" err="1" smtClean="0">
                <a:solidFill>
                  <a:srgbClr val="FF0000"/>
                </a:solidFill>
              </a:rPr>
              <a:t>MotoBlur</a:t>
            </a:r>
            <a:r>
              <a:rPr lang="en-US" sz="2400" dirty="0" smtClean="0">
                <a:solidFill>
                  <a:srgbClr val="FF0000"/>
                </a:solidFill>
              </a:rPr>
              <a:t> and </a:t>
            </a:r>
            <a:r>
              <a:rPr lang="en-US" sz="2400" dirty="0" err="1" smtClean="0">
                <a:solidFill>
                  <a:srgbClr val="FF0000"/>
                </a:solidFill>
              </a:rPr>
              <a:t>sony</a:t>
            </a:r>
            <a:r>
              <a:rPr lang="en-US" sz="2400" dirty="0" smtClean="0">
                <a:solidFill>
                  <a:srgbClr val="FF0000"/>
                </a:solidFill>
              </a:rPr>
              <a:t> </a:t>
            </a:r>
            <a:r>
              <a:rPr lang="en-US" sz="2400" dirty="0" err="1" smtClean="0">
                <a:solidFill>
                  <a:srgbClr val="FF0000"/>
                </a:solidFill>
              </a:rPr>
              <a:t>Ericssons</a:t>
            </a:r>
            <a:r>
              <a:rPr lang="en-US" sz="2400" dirty="0" smtClean="0">
                <a:solidFill>
                  <a:srgbClr val="FF0000"/>
                </a:solidFill>
              </a:rPr>
              <a:t> custom UI.</a:t>
            </a:r>
          </a:p>
          <a:p>
            <a:pPr>
              <a:buNone/>
            </a:pPr>
            <a:r>
              <a:rPr lang="en-US" sz="2400" dirty="0" smtClean="0">
                <a:solidFill>
                  <a:srgbClr val="00B050"/>
                </a:solidFill>
              </a:rPr>
              <a:t>The look and feel of </a:t>
            </a:r>
            <a:r>
              <a:rPr lang="en-US" sz="2400" dirty="0" err="1" smtClean="0">
                <a:solidFill>
                  <a:srgbClr val="00B050"/>
                </a:solidFill>
              </a:rPr>
              <a:t>userinterface</a:t>
            </a:r>
            <a:r>
              <a:rPr lang="en-US" sz="2400" dirty="0" smtClean="0">
                <a:solidFill>
                  <a:srgbClr val="00B050"/>
                </a:solidFill>
              </a:rPr>
              <a:t> may </a:t>
            </a:r>
            <a:r>
              <a:rPr lang="en-US" sz="2400" dirty="0" err="1" smtClean="0">
                <a:solidFill>
                  <a:srgbClr val="00B050"/>
                </a:solidFill>
              </a:rPr>
              <a:t>vary,but</a:t>
            </a:r>
            <a:r>
              <a:rPr lang="en-US" sz="2400" dirty="0" smtClean="0">
                <a:solidFill>
                  <a:srgbClr val="00B050"/>
                </a:solidFill>
              </a:rPr>
              <a:t> your application will function in the same way across all compatible android devices (it means all compatible devices remains consistent across OEM and carrier varriation.</a:t>
            </a:r>
            <a:endParaRPr lang="en-US" sz="2400" dirty="0">
              <a:solidFill>
                <a:srgbClr val="00B050"/>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android phone(T-mobile G1)</a:t>
            </a:r>
            <a:endParaRPr lang="en-US" dirty="0"/>
          </a:p>
        </p:txBody>
      </p:sp>
      <p:pic>
        <p:nvPicPr>
          <p:cNvPr id="4" name="Content Placeholder 3" descr="t-mobile-g1-1.jpg"/>
          <p:cNvPicPr>
            <a:picLocks noGrp="1" noChangeAspect="1"/>
          </p:cNvPicPr>
          <p:nvPr>
            <p:ph idx="1"/>
          </p:nvPr>
        </p:nvPicPr>
        <p:blipFill>
          <a:blip r:embed="rId2"/>
          <a:stretch>
            <a:fillRect/>
          </a:stretch>
        </p:blipFill>
        <p:spPr>
          <a:xfrm>
            <a:off x="2309018" y="1600200"/>
            <a:ext cx="4525963" cy="4525963"/>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287962"/>
          </a:xfrm>
        </p:spPr>
        <p:txBody>
          <a:bodyPr>
            <a:normAutofit/>
          </a:bodyPr>
          <a:lstStyle/>
          <a:p>
            <a:r>
              <a:rPr lang="en-US" dirty="0" smtClean="0"/>
              <a:t>Android Application Development Process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mobile application runs</a:t>
            </a:r>
            <a:endParaRPr lang="en-US" dirty="0"/>
          </a:p>
        </p:txBody>
      </p:sp>
      <p:pic>
        <p:nvPicPr>
          <p:cNvPr id="4" name="Content Placeholder 3" descr="01-DalvikJava.png"/>
          <p:cNvPicPr>
            <a:picLocks noGrp="1" noChangeAspect="1"/>
          </p:cNvPicPr>
          <p:nvPr>
            <p:ph idx="1"/>
          </p:nvPr>
        </p:nvPicPr>
        <p:blipFill>
          <a:blip r:embed="rId2"/>
          <a:stretch>
            <a:fillRect/>
          </a:stretch>
        </p:blipFill>
        <p:spPr>
          <a:xfrm>
            <a:off x="2843541" y="1600200"/>
            <a:ext cx="3456917" cy="4525963"/>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The APK</a:t>
            </a:r>
            <a:endParaRPr lang="en-US" dirty="0"/>
          </a:p>
        </p:txBody>
      </p:sp>
      <p:sp>
        <p:nvSpPr>
          <p:cNvPr id="3" name="Content Placeholder 2"/>
          <p:cNvSpPr>
            <a:spLocks noGrp="1"/>
          </p:cNvSpPr>
          <p:nvPr>
            <p:ph idx="1"/>
          </p:nvPr>
        </p:nvSpPr>
        <p:spPr>
          <a:xfrm>
            <a:off x="457200" y="838200"/>
            <a:ext cx="8229600" cy="5287963"/>
          </a:xfrm>
        </p:spPr>
        <p:txBody>
          <a:bodyPr>
            <a:normAutofit fontScale="70000" lnSpcReduction="20000"/>
          </a:bodyPr>
          <a:lstStyle/>
          <a:p>
            <a:r>
              <a:rPr lang="en-US" dirty="0" smtClean="0"/>
              <a:t>An application is a single APK (application package) file. An APK file roughly has three main components. It consists of all your </a:t>
            </a:r>
            <a:r>
              <a:rPr lang="en-US" dirty="0" err="1" smtClean="0"/>
              <a:t>Dalvik</a:t>
            </a:r>
            <a:r>
              <a:rPr lang="en-US" dirty="0" smtClean="0"/>
              <a:t> executable code (Java code compiled automatically to </a:t>
            </a:r>
            <a:r>
              <a:rPr lang="en-US" dirty="0" err="1" smtClean="0"/>
              <a:t>Dalvik</a:t>
            </a:r>
            <a:r>
              <a:rPr lang="en-US" dirty="0" smtClean="0"/>
              <a:t> executable) plus all your resources (everything that is not code, such as images, layouts, etc.). Additionally, it may contain some native code as well.</a:t>
            </a:r>
          </a:p>
          <a:p>
            <a:pPr>
              <a:buNone/>
            </a:pPr>
            <a:r>
              <a:rPr lang="en-US" dirty="0" err="1" smtClean="0">
                <a:solidFill>
                  <a:srgbClr val="FF0000"/>
                </a:solidFill>
              </a:rPr>
              <a:t>Dalvik</a:t>
            </a:r>
            <a:r>
              <a:rPr lang="en-US" dirty="0" smtClean="0">
                <a:solidFill>
                  <a:srgbClr val="FF0000"/>
                </a:solidFill>
              </a:rPr>
              <a:t> executable</a:t>
            </a:r>
            <a:r>
              <a:rPr lang="en-US" dirty="0" smtClean="0"/>
              <a:t>: this is all your Java source code compiled down to </a:t>
            </a:r>
            <a:r>
              <a:rPr lang="en-US" dirty="0" err="1" smtClean="0"/>
              <a:t>Dalvik</a:t>
            </a:r>
            <a:r>
              <a:rPr lang="en-US" dirty="0" smtClean="0"/>
              <a:t> executable. This is the code that runs your application.</a:t>
            </a:r>
          </a:p>
          <a:p>
            <a:r>
              <a:rPr lang="en-US" dirty="0" smtClean="0">
                <a:solidFill>
                  <a:srgbClr val="FF0000"/>
                </a:solidFill>
              </a:rPr>
              <a:t>Resources</a:t>
            </a:r>
            <a:r>
              <a:rPr lang="en-US" dirty="0" smtClean="0"/>
              <a:t>: resources are everything that is not code. Your application may contain number of images, audio/video clips, as well as numerous XML files describing layouts, language packs, and so on. Collectively, these items are resources.</a:t>
            </a:r>
          </a:p>
          <a:p>
            <a:r>
              <a:rPr lang="en-US" dirty="0" smtClean="0">
                <a:solidFill>
                  <a:srgbClr val="FF0000"/>
                </a:solidFill>
              </a:rPr>
              <a:t>Native libraries</a:t>
            </a:r>
            <a:r>
              <a:rPr lang="en-US" dirty="0" smtClean="0"/>
              <a:t>: optionally, your application may include some native code, such as C/C++ libraries. These libraries could be packaged together with your APK file.</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Intro to development framework</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Android applications are written with java as </a:t>
            </a:r>
            <a:r>
              <a:rPr lang="en-US" dirty="0" err="1" smtClean="0"/>
              <a:t>programing</a:t>
            </a:r>
            <a:r>
              <a:rPr lang="en-US" dirty="0" smtClean="0"/>
              <a:t> </a:t>
            </a:r>
            <a:r>
              <a:rPr lang="en-US" dirty="0" err="1" smtClean="0"/>
              <a:t>langurage</a:t>
            </a:r>
            <a:r>
              <a:rPr lang="en-US" dirty="0" smtClean="0"/>
              <a:t> but executed by a </a:t>
            </a:r>
            <a:r>
              <a:rPr lang="en-US" dirty="0" err="1" smtClean="0"/>
              <a:t>custeom</a:t>
            </a:r>
            <a:r>
              <a:rPr lang="en-US" dirty="0" smtClean="0"/>
              <a:t> virtual machine called </a:t>
            </a:r>
            <a:r>
              <a:rPr lang="en-US" dirty="0" err="1" smtClean="0">
                <a:solidFill>
                  <a:srgbClr val="FF0000"/>
                </a:solidFill>
              </a:rPr>
              <a:t>Dalvik</a:t>
            </a:r>
            <a:r>
              <a:rPr lang="en-US" dirty="0" smtClean="0">
                <a:solidFill>
                  <a:srgbClr val="FF0000"/>
                </a:solidFill>
              </a:rPr>
              <a:t> </a:t>
            </a:r>
            <a:r>
              <a:rPr lang="en-US" dirty="0" smtClean="0"/>
              <a:t>rather than by a java VM.</a:t>
            </a:r>
          </a:p>
          <a:p>
            <a:r>
              <a:rPr lang="en-US" dirty="0" smtClean="0"/>
              <a:t>Each android application runs in a separate process with in its own </a:t>
            </a:r>
            <a:r>
              <a:rPr lang="en-US" dirty="0" err="1" smtClean="0"/>
              <a:t>Dalvik</a:t>
            </a:r>
            <a:r>
              <a:rPr lang="en-US" dirty="0" smtClean="0"/>
              <a:t>  instance ,relinquishing  all responsibility for  memory and process management  to the Android  run </a:t>
            </a:r>
            <a:r>
              <a:rPr lang="en-US" dirty="0" err="1" smtClean="0"/>
              <a:t>time,which</a:t>
            </a:r>
            <a:r>
              <a:rPr lang="en-US" dirty="0" smtClean="0"/>
              <a:t> stops and kills process as necessary to manage the  resources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Execution </a:t>
            </a:r>
            <a:r>
              <a:rPr lang="en-US" dirty="0" err="1" smtClean="0"/>
              <a:t>Enviornment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Android</a:t>
            </a:r>
          </a:p>
          <a:p>
            <a:r>
              <a:rPr lang="en-US" dirty="0" err="1" smtClean="0"/>
              <a:t>Ios</a:t>
            </a:r>
            <a:r>
              <a:rPr lang="en-US" dirty="0" smtClean="0"/>
              <a:t>(</a:t>
            </a:r>
            <a:r>
              <a:rPr lang="en-US" dirty="0" err="1" smtClean="0">
                <a:solidFill>
                  <a:srgbClr val="00B050"/>
                </a:solidFill>
              </a:rPr>
              <a:t>Xcode</a:t>
            </a:r>
            <a:r>
              <a:rPr lang="en-US" dirty="0" smtClean="0">
                <a:solidFill>
                  <a:srgbClr val="00B050"/>
                </a:solidFill>
              </a:rPr>
              <a:t> is the development environment for</a:t>
            </a:r>
            <a:r>
              <a:rPr lang="en-US" dirty="0" smtClean="0"/>
              <a:t> </a:t>
            </a:r>
            <a:r>
              <a:rPr lang="en-US" dirty="0" smtClean="0">
                <a:solidFill>
                  <a:srgbClr val="00B050"/>
                </a:solidFill>
              </a:rPr>
              <a:t>the </a:t>
            </a:r>
            <a:r>
              <a:rPr lang="en-US" dirty="0" err="1" smtClean="0">
                <a:solidFill>
                  <a:srgbClr val="00B050"/>
                </a:solidFill>
              </a:rPr>
              <a:t>iOS</a:t>
            </a:r>
            <a:r>
              <a:rPr lang="en-US" dirty="0" smtClean="0">
                <a:solidFill>
                  <a:srgbClr val="00B050"/>
                </a:solidFill>
              </a:rPr>
              <a:t> SDK</a:t>
            </a:r>
            <a:r>
              <a:rPr lang="en-US" dirty="0" smtClean="0"/>
              <a:t>. )</a:t>
            </a:r>
          </a:p>
          <a:p>
            <a:r>
              <a:rPr lang="en-US" dirty="0" smtClean="0"/>
              <a:t>BlackBerry(</a:t>
            </a:r>
            <a:r>
              <a:rPr lang="en-US" dirty="0" smtClean="0">
                <a:solidFill>
                  <a:srgbClr val="00B050"/>
                </a:solidFill>
              </a:rPr>
              <a:t>Third-party developers can write software using the available BlackBerry classes</a:t>
            </a:r>
            <a:r>
              <a:rPr lang="en-US" dirty="0" smtClean="0"/>
              <a:t>,)</a:t>
            </a:r>
          </a:p>
          <a:p>
            <a:r>
              <a:rPr lang="en-US" dirty="0" smtClean="0"/>
              <a:t>HP </a:t>
            </a:r>
            <a:r>
              <a:rPr lang="en-US" dirty="0" err="1" smtClean="0"/>
              <a:t>webOS</a:t>
            </a:r>
            <a:endParaRPr lang="en-US" dirty="0" smtClean="0"/>
          </a:p>
          <a:p>
            <a:r>
              <a:rPr lang="en-US" dirty="0" smtClean="0"/>
              <a:t>Symbian OS.(</a:t>
            </a:r>
            <a:r>
              <a:rPr lang="en-US" dirty="0" smtClean="0">
                <a:solidFill>
                  <a:srgbClr val="00B050"/>
                </a:solidFill>
              </a:rPr>
              <a:t>February 11, 2011, Nokia announced that it would migrate away from Symbian to Windows Phone 7,</a:t>
            </a:r>
            <a:r>
              <a:rPr lang="en-US" b="1" dirty="0" smtClean="0"/>
              <a:t> </a:t>
            </a:r>
            <a:r>
              <a:rPr lang="en-US" b="1" dirty="0" smtClean="0">
                <a:solidFill>
                  <a:srgbClr val="00B050"/>
                </a:solidFill>
              </a:rPr>
              <a:t>Symbian</a:t>
            </a:r>
            <a:r>
              <a:rPr lang="en-US" dirty="0" smtClean="0">
                <a:solidFill>
                  <a:srgbClr val="00B050"/>
                </a:solidFill>
              </a:rPr>
              <a:t> platform was created by merging and integrating software assets contributed by Nokia, NTT </a:t>
            </a:r>
            <a:r>
              <a:rPr lang="en-US" dirty="0" err="1" smtClean="0">
                <a:solidFill>
                  <a:srgbClr val="00B050"/>
                </a:solidFill>
              </a:rPr>
              <a:t>DoCoMo</a:t>
            </a:r>
            <a:r>
              <a:rPr lang="en-US" dirty="0" smtClean="0">
                <a:solidFill>
                  <a:srgbClr val="00B050"/>
                </a:solidFill>
              </a:rPr>
              <a:t>, Sony Ericsson and Symbian Ltd).</a:t>
            </a:r>
          </a:p>
          <a:p>
            <a:r>
              <a:rPr lang="en-US" dirty="0" smtClean="0"/>
              <a:t>Windows Mobile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continued</a:t>
            </a:r>
            <a:endParaRPr lang="en-US" dirty="0"/>
          </a:p>
        </p:txBody>
      </p:sp>
      <p:sp>
        <p:nvSpPr>
          <p:cNvPr id="3" name="Content Placeholder 2"/>
          <p:cNvSpPr>
            <a:spLocks noGrp="1"/>
          </p:cNvSpPr>
          <p:nvPr>
            <p:ph idx="1"/>
          </p:nvPr>
        </p:nvSpPr>
        <p:spPr>
          <a:xfrm>
            <a:off x="457200" y="838200"/>
            <a:ext cx="8229600" cy="5287963"/>
          </a:xfrm>
        </p:spPr>
        <p:txBody>
          <a:bodyPr/>
          <a:lstStyle/>
          <a:p>
            <a:r>
              <a:rPr lang="en-US" dirty="0" err="1" smtClean="0"/>
              <a:t>Dalvik</a:t>
            </a:r>
            <a:r>
              <a:rPr lang="en-US" dirty="0" smtClean="0"/>
              <a:t> and android run time sits at the top of the </a:t>
            </a:r>
            <a:r>
              <a:rPr lang="en-US" dirty="0" err="1" smtClean="0"/>
              <a:t>linux</a:t>
            </a:r>
            <a:r>
              <a:rPr lang="en-US" dirty="0" smtClean="0"/>
              <a:t> kernel that handles the </a:t>
            </a:r>
            <a:r>
              <a:rPr lang="en-US" dirty="0" err="1" smtClean="0"/>
              <a:t>lowlevel</a:t>
            </a:r>
            <a:r>
              <a:rPr lang="en-US" dirty="0" smtClean="0"/>
              <a:t> hardware </a:t>
            </a:r>
            <a:r>
              <a:rPr lang="en-US" dirty="0" err="1" smtClean="0"/>
              <a:t>interaction,including</a:t>
            </a:r>
            <a:r>
              <a:rPr lang="en-US" dirty="0" smtClean="0"/>
              <a:t> the drivers and memory management ,while a set of APIs provides access to all the underlying services ,features and hardware.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39762"/>
          </a:xfrm>
        </p:spPr>
        <p:txBody>
          <a:bodyPr>
            <a:normAutofit fontScale="90000"/>
          </a:bodyPr>
          <a:lstStyle/>
          <a:p>
            <a:r>
              <a:rPr lang="en-US" dirty="0" smtClean="0"/>
              <a:t>How to develop android application</a:t>
            </a:r>
            <a:endParaRPr lang="en-US" dirty="0"/>
          </a:p>
        </p:txBody>
      </p:sp>
      <p:sp>
        <p:nvSpPr>
          <p:cNvPr id="3" name="Content Placeholder 2"/>
          <p:cNvSpPr>
            <a:spLocks noGrp="1"/>
          </p:cNvSpPr>
          <p:nvPr>
            <p:ph idx="1"/>
          </p:nvPr>
        </p:nvSpPr>
        <p:spPr>
          <a:xfrm>
            <a:off x="0" y="914400"/>
            <a:ext cx="8991600" cy="5791200"/>
          </a:xfrm>
        </p:spPr>
        <p:txBody>
          <a:bodyPr>
            <a:normAutofit fontScale="62500" lnSpcReduction="20000"/>
          </a:bodyPr>
          <a:lstStyle/>
          <a:p>
            <a:pPr>
              <a:buNone/>
            </a:pPr>
            <a:r>
              <a:rPr lang="en-US" dirty="0" smtClean="0"/>
              <a:t>Android applications are primary written in the Java programming language. The Java source files are converted to Java class files by the Java compiler. </a:t>
            </a:r>
          </a:p>
          <a:p>
            <a:pPr>
              <a:buNone/>
            </a:pPr>
            <a:r>
              <a:rPr lang="en-US" dirty="0" smtClean="0"/>
              <a:t>Android provides a tool </a:t>
            </a:r>
            <a:r>
              <a:rPr lang="en-US" dirty="0" err="1" smtClean="0"/>
              <a:t>dx</a:t>
            </a:r>
            <a:r>
              <a:rPr lang="en-US" dirty="0" smtClean="0"/>
              <a:t> which converts Java class files into a </a:t>
            </a:r>
            <a:r>
              <a:rPr lang="en-US" dirty="0" err="1" smtClean="0"/>
              <a:t>dex</a:t>
            </a:r>
            <a:r>
              <a:rPr lang="en-US" dirty="0" smtClean="0"/>
              <a:t> (</a:t>
            </a:r>
            <a:r>
              <a:rPr lang="en-US" dirty="0" err="1" smtClean="0"/>
              <a:t>Dalvik</a:t>
            </a:r>
            <a:r>
              <a:rPr lang="en-US" dirty="0" smtClean="0"/>
              <a:t> Executable) file. All class files of one application are placed in one compressed .</a:t>
            </a:r>
            <a:r>
              <a:rPr lang="en-US" dirty="0" err="1" smtClean="0"/>
              <a:t>dex</a:t>
            </a:r>
            <a:r>
              <a:rPr lang="en-US" dirty="0" smtClean="0"/>
              <a:t> file. During this conversion process redundant information in the class files are optimized in the .</a:t>
            </a:r>
            <a:r>
              <a:rPr lang="en-US" dirty="0" err="1" smtClean="0"/>
              <a:t>dex</a:t>
            </a:r>
            <a:r>
              <a:rPr lang="en-US" dirty="0" smtClean="0"/>
              <a:t> file. For example if the same String in different class file is found, the .</a:t>
            </a:r>
            <a:r>
              <a:rPr lang="en-US" dirty="0" err="1" smtClean="0"/>
              <a:t>dex</a:t>
            </a:r>
            <a:r>
              <a:rPr lang="en-US" dirty="0" smtClean="0"/>
              <a:t> file is stored only once and reference this String in the corresponding classes. </a:t>
            </a:r>
          </a:p>
          <a:p>
            <a:pPr>
              <a:buNone/>
            </a:pPr>
            <a:r>
              <a:rPr lang="en-US" dirty="0" smtClean="0"/>
              <a:t>.</a:t>
            </a:r>
            <a:r>
              <a:rPr lang="en-US" dirty="0" err="1" smtClean="0"/>
              <a:t>dex</a:t>
            </a:r>
            <a:r>
              <a:rPr lang="en-US" dirty="0" smtClean="0"/>
              <a:t> files are therefore much smaller in size then the corresponding class files. </a:t>
            </a:r>
          </a:p>
          <a:p>
            <a:pPr>
              <a:buNone/>
            </a:pPr>
            <a:r>
              <a:rPr lang="en-US" dirty="0" smtClean="0"/>
              <a:t>The .</a:t>
            </a:r>
            <a:r>
              <a:rPr lang="en-US" dirty="0" err="1" smtClean="0"/>
              <a:t>dex</a:t>
            </a:r>
            <a:r>
              <a:rPr lang="en-US" dirty="0" smtClean="0"/>
              <a:t> file and the resources of an Android project, e.g. the images and XML files are packed into an .</a:t>
            </a:r>
            <a:r>
              <a:rPr lang="en-US" dirty="0" err="1" smtClean="0"/>
              <a:t>apk</a:t>
            </a:r>
            <a:r>
              <a:rPr lang="en-US" dirty="0" smtClean="0"/>
              <a:t> (Android Package) file. The program </a:t>
            </a:r>
            <a:r>
              <a:rPr lang="en-US" dirty="0" err="1" smtClean="0"/>
              <a:t>aapt</a:t>
            </a:r>
            <a:r>
              <a:rPr lang="en-US" dirty="0" smtClean="0"/>
              <a:t> (Android Asset Packaging Tool) perform this packaging. </a:t>
            </a:r>
          </a:p>
          <a:p>
            <a:pPr>
              <a:buNone/>
            </a:pPr>
            <a:r>
              <a:rPr lang="en-US" dirty="0" smtClean="0"/>
              <a:t>The resulting .</a:t>
            </a:r>
            <a:r>
              <a:rPr lang="en-US" dirty="0" err="1" smtClean="0"/>
              <a:t>apk</a:t>
            </a:r>
            <a:r>
              <a:rPr lang="en-US" dirty="0" smtClean="0"/>
              <a:t> file contains all necessary data to run the Android application and can be deployed to an Android device via the "</a:t>
            </a:r>
            <a:r>
              <a:rPr lang="en-US" dirty="0" err="1" smtClean="0"/>
              <a:t>adb</a:t>
            </a:r>
            <a:r>
              <a:rPr lang="en-US" dirty="0" smtClean="0"/>
              <a:t>" tool. </a:t>
            </a:r>
          </a:p>
          <a:p>
            <a:pPr>
              <a:buNone/>
            </a:pPr>
            <a:r>
              <a:rPr lang="en-US" dirty="0" smtClean="0"/>
              <a:t>The Android Development Tools (ADT) allows that all these steps are performed transparent to the user; either within Eclipse or via the command line. </a:t>
            </a:r>
          </a:p>
          <a:p>
            <a:pPr>
              <a:buNone/>
            </a:pPr>
            <a:r>
              <a:rPr lang="en-US" dirty="0" smtClean="0"/>
              <a:t>If you use the ADT tooling you press a button or run a script and the whole Android application (.</a:t>
            </a:r>
            <a:r>
              <a:rPr lang="en-US" dirty="0" err="1" smtClean="0"/>
              <a:t>apk</a:t>
            </a:r>
            <a:r>
              <a:rPr lang="en-US" dirty="0" smtClean="0"/>
              <a:t> file) will be created and deployed. </a:t>
            </a:r>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92762"/>
          </a:xfrm>
        </p:spPr>
        <p:txBody>
          <a:bodyPr>
            <a:normAutofit/>
          </a:bodyPr>
          <a:lstStyle/>
          <a:p>
            <a:r>
              <a:rPr lang="en-US" dirty="0" smtClean="0"/>
              <a:t>Software Development Kit</a:t>
            </a:r>
            <a:br>
              <a:rPr lang="en-US" dirty="0" smtClean="0"/>
            </a:br>
            <a:r>
              <a:rPr lang="en-US" dirty="0" smtClean="0"/>
              <a:t>(SDK)</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SDK</a:t>
            </a:r>
            <a:endParaRPr lang="en-US" dirty="0"/>
          </a:p>
        </p:txBody>
      </p:sp>
      <p:sp>
        <p:nvSpPr>
          <p:cNvPr id="3" name="Content Placeholder 2"/>
          <p:cNvSpPr>
            <a:spLocks noGrp="1"/>
          </p:cNvSpPr>
          <p:nvPr>
            <p:ph idx="1"/>
          </p:nvPr>
        </p:nvSpPr>
        <p:spPr/>
        <p:txBody>
          <a:bodyPr/>
          <a:lstStyle/>
          <a:p>
            <a:r>
              <a:rPr lang="en-US" dirty="0" smtClean="0"/>
              <a:t>Android software development kit  includes everything you need to start </a:t>
            </a:r>
            <a:r>
              <a:rPr lang="en-US" dirty="0" err="1" smtClean="0"/>
              <a:t>developing,testing,and</a:t>
            </a:r>
            <a:r>
              <a:rPr lang="en-US" dirty="0" smtClean="0"/>
              <a:t> debugging Android </a:t>
            </a:r>
            <a:r>
              <a:rPr lang="en-US" dirty="0" err="1" smtClean="0"/>
              <a:t>application,it</a:t>
            </a:r>
            <a:r>
              <a:rPr lang="en-US" dirty="0" smtClean="0"/>
              <a:t> includes</a:t>
            </a:r>
          </a:p>
          <a:p>
            <a:r>
              <a:rPr lang="en-US" dirty="0" smtClean="0"/>
              <a:t>Android APIs:-libraries  that provide developer access to the Android </a:t>
            </a:r>
            <a:r>
              <a:rPr lang="en-US" dirty="0" err="1" smtClean="0"/>
              <a:t>Stack.These</a:t>
            </a:r>
            <a:r>
              <a:rPr lang="en-US" dirty="0" smtClean="0"/>
              <a:t> are the same libraries  used at </a:t>
            </a:r>
            <a:r>
              <a:rPr lang="en-US" dirty="0" err="1" smtClean="0"/>
              <a:t>google</a:t>
            </a:r>
            <a:r>
              <a:rPr lang="en-US" dirty="0" smtClean="0"/>
              <a:t> to create native android applications</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04800"/>
            <a:ext cx="9144000" cy="6324600"/>
          </a:xfrm>
        </p:spPr>
        <p:txBody>
          <a:bodyPr/>
          <a:lstStyle/>
          <a:p>
            <a:r>
              <a:rPr lang="en-US" dirty="0" smtClean="0"/>
              <a:t>Development Tools:-so you can  turn android source code  into executable Android  </a:t>
            </a:r>
            <a:r>
              <a:rPr lang="en-US" dirty="0" err="1" smtClean="0"/>
              <a:t>applications,the</a:t>
            </a:r>
            <a:r>
              <a:rPr lang="en-US" dirty="0" smtClean="0"/>
              <a:t> SDK  includes several development tools that let you compile and debug your application.</a:t>
            </a:r>
          </a:p>
          <a:p>
            <a:r>
              <a:rPr lang="en-US" dirty="0" smtClean="0"/>
              <a:t>The Android Virtual Device Manager and Emulator:-</a:t>
            </a:r>
          </a:p>
          <a:p>
            <a:pPr>
              <a:buNone/>
            </a:pPr>
            <a:r>
              <a:rPr lang="en-US" dirty="0" smtClean="0"/>
              <a:t>All android application run with in the </a:t>
            </a:r>
            <a:r>
              <a:rPr lang="en-US" dirty="0" err="1" smtClean="0"/>
              <a:t>Dalvik</a:t>
            </a:r>
            <a:r>
              <a:rPr lang="en-US" dirty="0" smtClean="0"/>
              <a:t> VM.</a:t>
            </a:r>
          </a:p>
          <a:p>
            <a:pPr>
              <a:buNone/>
            </a:pPr>
            <a:r>
              <a:rPr lang="en-US" dirty="0" smtClean="0"/>
              <a:t>Full Documentation:-</a:t>
            </a:r>
          </a:p>
          <a:p>
            <a:pPr>
              <a:buNone/>
            </a:pPr>
            <a:r>
              <a:rPr lang="en-US" dirty="0" smtClean="0"/>
              <a:t>Sample code</a:t>
            </a:r>
          </a:p>
          <a:p>
            <a:pPr>
              <a:buNone/>
            </a:pPr>
            <a:r>
              <a:rPr lang="en-US" dirty="0" smtClean="0"/>
              <a:t>Online support</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SDK</a:t>
            </a:r>
            <a:endParaRPr lang="en-US" dirty="0"/>
          </a:p>
        </p:txBody>
      </p:sp>
      <p:sp>
        <p:nvSpPr>
          <p:cNvPr id="3" name="Content Placeholder 2"/>
          <p:cNvSpPr>
            <a:spLocks noGrp="1"/>
          </p:cNvSpPr>
          <p:nvPr>
            <p:ph idx="1"/>
          </p:nvPr>
        </p:nvSpPr>
        <p:spPr>
          <a:xfrm>
            <a:off x="0" y="914400"/>
            <a:ext cx="9144000" cy="5943600"/>
          </a:xfrm>
        </p:spPr>
        <p:txBody>
          <a:bodyPr>
            <a:normAutofit lnSpcReduction="10000"/>
          </a:bodyPr>
          <a:lstStyle/>
          <a:p>
            <a:r>
              <a:rPr lang="en-US" dirty="0" smtClean="0"/>
              <a:t>SDK includes everything that you need to start </a:t>
            </a:r>
            <a:r>
              <a:rPr lang="en-US" dirty="0" err="1" smtClean="0"/>
              <a:t>developing,testing</a:t>
            </a:r>
            <a:r>
              <a:rPr lang="en-US" dirty="0" smtClean="0"/>
              <a:t> and </a:t>
            </a:r>
            <a:r>
              <a:rPr lang="en-US" dirty="0" err="1" smtClean="0"/>
              <a:t>debuging</a:t>
            </a:r>
            <a:r>
              <a:rPr lang="en-US" dirty="0" smtClean="0"/>
              <a:t> android applications</a:t>
            </a:r>
          </a:p>
          <a:p>
            <a:r>
              <a:rPr lang="en-US" dirty="0" smtClean="0">
                <a:solidFill>
                  <a:srgbClr val="C00000"/>
                </a:solidFill>
              </a:rPr>
              <a:t>Android </a:t>
            </a:r>
            <a:r>
              <a:rPr lang="en-US" dirty="0" err="1" smtClean="0">
                <a:solidFill>
                  <a:srgbClr val="C00000"/>
                </a:solidFill>
              </a:rPr>
              <a:t>API’s:</a:t>
            </a:r>
            <a:r>
              <a:rPr lang="en-US" dirty="0" err="1" smtClean="0"/>
              <a:t>The</a:t>
            </a:r>
            <a:r>
              <a:rPr lang="en-US" dirty="0" smtClean="0"/>
              <a:t> core of SDK is android APIs libraries that provide developer access to the Android stack.</a:t>
            </a:r>
          </a:p>
          <a:p>
            <a:r>
              <a:rPr lang="en-US" dirty="0" smtClean="0">
                <a:solidFill>
                  <a:srgbClr val="C00000"/>
                </a:solidFill>
              </a:rPr>
              <a:t>Development tools:</a:t>
            </a:r>
          </a:p>
          <a:p>
            <a:r>
              <a:rPr lang="en-US" dirty="0" smtClean="0">
                <a:solidFill>
                  <a:srgbClr val="C00000"/>
                </a:solidFill>
              </a:rPr>
              <a:t>The android  virtual device manager and  Emulator:</a:t>
            </a:r>
          </a:p>
          <a:p>
            <a:pPr>
              <a:buNone/>
            </a:pPr>
            <a:r>
              <a:rPr lang="en-US" dirty="0" err="1" smtClean="0">
                <a:solidFill>
                  <a:srgbClr val="C00000"/>
                </a:solidFill>
              </a:rPr>
              <a:t>FullDocumentation</a:t>
            </a:r>
            <a:r>
              <a:rPr lang="en-US" dirty="0" smtClean="0">
                <a:solidFill>
                  <a:srgbClr val="C00000"/>
                </a:solidFill>
              </a:rPr>
              <a:t>:</a:t>
            </a:r>
          </a:p>
          <a:p>
            <a:pPr>
              <a:buNone/>
            </a:pPr>
            <a:r>
              <a:rPr lang="en-US" dirty="0" err="1" smtClean="0">
                <a:solidFill>
                  <a:srgbClr val="C00000"/>
                </a:solidFill>
              </a:rPr>
              <a:t>Samplecode</a:t>
            </a:r>
            <a:endParaRPr lang="en-US" dirty="0" smtClean="0">
              <a:solidFill>
                <a:srgbClr val="C00000"/>
              </a:solidFill>
            </a:endParaRPr>
          </a:p>
          <a:p>
            <a:pPr>
              <a:buNone/>
            </a:pPr>
            <a:r>
              <a:rPr lang="en-US" dirty="0" smtClean="0">
                <a:solidFill>
                  <a:srgbClr val="C00000"/>
                </a:solidFill>
              </a:rPr>
              <a:t>Online support</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lstStyle/>
          <a:p>
            <a:r>
              <a:rPr lang="en-US" dirty="0" smtClean="0"/>
              <a:t>Android Software Stack</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ndroid_Software_stack-300x284.jpg"/>
          <p:cNvPicPr>
            <a:picLocks noGrp="1" noChangeAspect="1"/>
          </p:cNvPicPr>
          <p:nvPr>
            <p:ph idx="1"/>
          </p:nvPr>
        </p:nvPicPr>
        <p:blipFill>
          <a:blip r:embed="rId3"/>
          <a:stretch>
            <a:fillRect/>
          </a:stretch>
        </p:blipFill>
        <p:spPr>
          <a:xfrm>
            <a:off x="0" y="76201"/>
            <a:ext cx="9144000" cy="7086599"/>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 kernel</a:t>
            </a:r>
            <a:endParaRPr lang="en-US" dirty="0"/>
          </a:p>
        </p:txBody>
      </p:sp>
      <p:sp>
        <p:nvSpPr>
          <p:cNvPr id="3" name="Content Placeholder 2"/>
          <p:cNvSpPr>
            <a:spLocks noGrp="1"/>
          </p:cNvSpPr>
          <p:nvPr>
            <p:ph idx="1"/>
          </p:nvPr>
        </p:nvSpPr>
        <p:spPr/>
        <p:txBody>
          <a:bodyPr>
            <a:normAutofit lnSpcReduction="10000"/>
          </a:bodyPr>
          <a:lstStyle/>
          <a:p>
            <a:r>
              <a:rPr lang="en-US" dirty="0" smtClean="0"/>
              <a:t>provides abstraction between the hardware and the rest of the stack, responsible for device drivers (Camera , </a:t>
            </a:r>
            <a:r>
              <a:rPr lang="en-US" dirty="0" err="1" smtClean="0"/>
              <a:t>Wi</a:t>
            </a:r>
            <a:r>
              <a:rPr lang="en-US" dirty="0" smtClean="0"/>
              <a:t> </a:t>
            </a:r>
            <a:r>
              <a:rPr lang="en-US" dirty="0" err="1" smtClean="0"/>
              <a:t>Fi</a:t>
            </a:r>
            <a:r>
              <a:rPr lang="en-US" dirty="0" smtClean="0"/>
              <a:t>, etc…), resources management , power management, security and net working.</a:t>
            </a:r>
          </a:p>
          <a:p>
            <a:r>
              <a:rPr lang="en-US" dirty="0" smtClean="0"/>
              <a:t>There are many good reasons for choosing Linux as the base of the Android stack. Some of the main ones are portability, security, and features.</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63562"/>
          </a:xfrm>
        </p:spPr>
        <p:txBody>
          <a:bodyPr>
            <a:normAutofit fontScale="90000"/>
          </a:bodyPr>
          <a:lstStyle/>
          <a:p>
            <a:r>
              <a:rPr lang="en-US" b="1" dirty="0" smtClean="0"/>
              <a:t>C/C++ Libraries(native libraries)</a:t>
            </a:r>
            <a:endParaRPr lang="en-US" dirty="0"/>
          </a:p>
        </p:txBody>
      </p:sp>
      <p:sp>
        <p:nvSpPr>
          <p:cNvPr id="3" name="Content Placeholder 2"/>
          <p:cNvSpPr>
            <a:spLocks noGrp="1"/>
          </p:cNvSpPr>
          <p:nvPr>
            <p:ph idx="1"/>
          </p:nvPr>
        </p:nvSpPr>
        <p:spPr>
          <a:xfrm>
            <a:off x="0" y="533400"/>
            <a:ext cx="9144000" cy="6172200"/>
          </a:xfrm>
        </p:spPr>
        <p:txBody>
          <a:bodyPr>
            <a:normAutofit fontScale="70000" lnSpcReduction="20000"/>
          </a:bodyPr>
          <a:lstStyle/>
          <a:p>
            <a:r>
              <a:rPr lang="en-US" dirty="0" smtClean="0"/>
              <a:t>Native libraries are C/C++ libraries often taken from the open source community in order to provide necessary services to Android application layer. They include:</a:t>
            </a:r>
          </a:p>
          <a:p>
            <a:pPr>
              <a:buNone/>
            </a:pPr>
            <a:endParaRPr lang="en-US" dirty="0" smtClean="0"/>
          </a:p>
          <a:p>
            <a:r>
              <a:rPr lang="en-US" dirty="0" err="1" smtClean="0"/>
              <a:t>WebKit</a:t>
            </a:r>
            <a:r>
              <a:rPr lang="en-US" dirty="0" smtClean="0"/>
              <a:t>: a fast web rendering engine used by Safari, Chrome, and other browsers</a:t>
            </a:r>
          </a:p>
          <a:p>
            <a:r>
              <a:rPr lang="en-US" dirty="0" err="1" smtClean="0"/>
              <a:t>SQLite</a:t>
            </a:r>
            <a:r>
              <a:rPr lang="en-US" dirty="0" smtClean="0"/>
              <a:t>: a full-featured SQL database</a:t>
            </a:r>
          </a:p>
          <a:p>
            <a:r>
              <a:rPr lang="en-US" dirty="0" smtClean="0"/>
              <a:t>Apache Harmony: an open source implementation of Java</a:t>
            </a:r>
          </a:p>
          <a:p>
            <a:r>
              <a:rPr lang="en-US" dirty="0" smtClean="0"/>
              <a:t>OpenGL: 3D graphics libraries</a:t>
            </a:r>
          </a:p>
          <a:p>
            <a:r>
              <a:rPr lang="en-US" dirty="0" err="1" smtClean="0"/>
              <a:t>OpenSSL</a:t>
            </a:r>
            <a:r>
              <a:rPr lang="en-US" dirty="0" smtClean="0"/>
              <a:t>: the secure socket layer</a:t>
            </a:r>
          </a:p>
          <a:p>
            <a:r>
              <a:rPr lang="en-US" dirty="0" smtClean="0"/>
              <a:t>and many others</a:t>
            </a:r>
          </a:p>
          <a:p>
            <a:r>
              <a:rPr lang="en-US" dirty="0" smtClean="0"/>
              <a:t>While many of these libraries are taken as-is, one notable exception is Bionic. Bionic is basically a rewritten version of Standard C Library. The reason for Bionic is two fold:</a:t>
            </a:r>
          </a:p>
          <a:p>
            <a:pPr>
              <a:buNone/>
            </a:pPr>
            <a:endParaRPr lang="en-US" dirty="0" smtClean="0"/>
          </a:p>
          <a:p>
            <a:pPr>
              <a:buNone/>
            </a:pPr>
            <a:r>
              <a:rPr lang="en-US" dirty="0" smtClean="0"/>
              <a:t>Technology: to make it purpose-built for tiny battery powered devices</a:t>
            </a:r>
          </a:p>
          <a:p>
            <a:pPr>
              <a:buNone/>
            </a:pPr>
            <a:r>
              <a:rPr lang="en-US" dirty="0" smtClean="0"/>
              <a:t>License: to make it license-friendly to others who may want to adopt it and change it</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381000"/>
            <a:ext cx="8915400" cy="5745163"/>
          </a:xfrm>
        </p:spPr>
        <p:txBody>
          <a:bodyPr>
            <a:normAutofit fontScale="92500"/>
          </a:bodyPr>
          <a:lstStyle/>
          <a:p>
            <a:r>
              <a:rPr lang="en-US" dirty="0" smtClean="0">
                <a:solidFill>
                  <a:srgbClr val="00B050"/>
                </a:solidFill>
              </a:rPr>
              <a:t>Continued :</a:t>
            </a:r>
          </a:p>
          <a:p>
            <a:pPr algn="just">
              <a:buNone/>
            </a:pPr>
            <a:r>
              <a:rPr lang="en-US" dirty="0" smtClean="0"/>
              <a:t>Android, Blackberry and J2ME uses Java Language </a:t>
            </a:r>
            <a:r>
              <a:rPr lang="en-US" dirty="0" smtClean="0"/>
              <a:t>for their </a:t>
            </a:r>
            <a:r>
              <a:rPr lang="en-US" dirty="0" smtClean="0"/>
              <a:t>development but their applications are not </a:t>
            </a:r>
            <a:r>
              <a:rPr lang="en-US" dirty="0" smtClean="0"/>
              <a:t>portable because </a:t>
            </a:r>
            <a:r>
              <a:rPr lang="en-US" dirty="0" smtClean="0"/>
              <a:t>of different hardware, SDK and API. Windows </a:t>
            </a:r>
            <a:r>
              <a:rPr lang="en-US" dirty="0" smtClean="0"/>
              <a:t>Phone 7 </a:t>
            </a:r>
            <a:r>
              <a:rPr lang="en-US" dirty="0" smtClean="0"/>
              <a:t>requires Windows Operating system for its development, </a:t>
            </a:r>
            <a:r>
              <a:rPr lang="en-US" dirty="0" smtClean="0"/>
              <a:t>the Visual </a:t>
            </a:r>
            <a:r>
              <a:rPr lang="en-US" dirty="0" smtClean="0"/>
              <a:t>Studio (only supported IDE for Windows Phone) </a:t>
            </a:r>
            <a:r>
              <a:rPr lang="en-US" dirty="0" smtClean="0"/>
              <a:t>and Emulator </a:t>
            </a:r>
            <a:r>
              <a:rPr lang="en-US" dirty="0" smtClean="0"/>
              <a:t>also works only in Windows environment. C# is </a:t>
            </a:r>
            <a:r>
              <a:rPr lang="en-US" dirty="0" smtClean="0"/>
              <a:t>the language </a:t>
            </a:r>
            <a:r>
              <a:rPr lang="en-US" dirty="0" smtClean="0"/>
              <a:t>of Windows Phone 7 which is not used by any </a:t>
            </a:r>
            <a:r>
              <a:rPr lang="en-US" dirty="0" smtClean="0"/>
              <a:t>other platform</a:t>
            </a:r>
            <a:r>
              <a:rPr lang="en-US" dirty="0" smtClean="0"/>
              <a:t>. </a:t>
            </a:r>
            <a:r>
              <a:rPr lang="en-US" dirty="0" err="1" smtClean="0"/>
              <a:t>iPhone</a:t>
            </a:r>
            <a:r>
              <a:rPr lang="en-US" dirty="0" smtClean="0"/>
              <a:t> requires Macintosh Operating System </a:t>
            </a:r>
            <a:r>
              <a:rPr lang="en-US" dirty="0" smtClean="0"/>
              <a:t>and </a:t>
            </a:r>
            <a:r>
              <a:rPr lang="en-US" dirty="0" err="1" smtClean="0"/>
              <a:t>XCode</a:t>
            </a:r>
            <a:r>
              <a:rPr lang="en-US" dirty="0" smtClean="0"/>
              <a:t> </a:t>
            </a:r>
            <a:r>
              <a:rPr lang="en-US" dirty="0" smtClean="0"/>
              <a:t>is the IDE for </a:t>
            </a:r>
            <a:r>
              <a:rPr lang="en-US" dirty="0" err="1" smtClean="0"/>
              <a:t>iPhone</a:t>
            </a:r>
            <a:r>
              <a:rPr lang="en-US" dirty="0" smtClean="0"/>
              <a:t>. Objective C is used for </a:t>
            </a:r>
            <a:r>
              <a:rPr lang="en-US" dirty="0" smtClean="0"/>
              <a:t>the development </a:t>
            </a:r>
            <a:r>
              <a:rPr lang="en-US" dirty="0" smtClean="0"/>
              <a:t>of </a:t>
            </a:r>
            <a:r>
              <a:rPr lang="en-US" dirty="0" err="1" smtClean="0"/>
              <a:t>iOS</a:t>
            </a:r>
            <a:endParaRPr lang="en-US" dirty="0">
              <a:solidFill>
                <a:srgbClr val="00B05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Android Runtime</a:t>
            </a:r>
            <a:endParaRPr lang="en-US" dirty="0"/>
          </a:p>
        </p:txBody>
      </p:sp>
      <p:sp>
        <p:nvSpPr>
          <p:cNvPr id="3" name="Content Placeholder 2"/>
          <p:cNvSpPr>
            <a:spLocks noGrp="1"/>
          </p:cNvSpPr>
          <p:nvPr>
            <p:ph idx="1"/>
          </p:nvPr>
        </p:nvSpPr>
        <p:spPr/>
        <p:txBody>
          <a:bodyPr/>
          <a:lstStyle/>
          <a:p>
            <a:r>
              <a:rPr lang="en-US" dirty="0" smtClean="0"/>
              <a:t>includes Core libraries and the </a:t>
            </a:r>
            <a:r>
              <a:rPr lang="en-US" dirty="0" err="1" smtClean="0"/>
              <a:t>Dalvik</a:t>
            </a:r>
            <a:r>
              <a:rPr lang="en-US" dirty="0" smtClean="0"/>
              <a:t> </a:t>
            </a:r>
            <a:r>
              <a:rPr lang="en-US" dirty="0" err="1" smtClean="0"/>
              <a:t>Vitual</a:t>
            </a:r>
            <a:r>
              <a:rPr lang="en-US" dirty="0" smtClean="0"/>
              <a:t> </a:t>
            </a:r>
            <a:r>
              <a:rPr lang="en-US" dirty="0" err="1" smtClean="0"/>
              <a:t>Machine.The</a:t>
            </a:r>
            <a:r>
              <a:rPr lang="en-US" dirty="0" smtClean="0"/>
              <a:t> Core libraries provide most of java libraries + additional Android libraries.</a:t>
            </a:r>
            <a:br>
              <a:rPr lang="en-US" dirty="0" smtClean="0"/>
            </a:br>
            <a:r>
              <a:rPr lang="en-US" dirty="0" smtClean="0"/>
              <a:t>The </a:t>
            </a:r>
            <a:r>
              <a:rPr lang="en-US" dirty="0" err="1" smtClean="0"/>
              <a:t>Dalvik</a:t>
            </a:r>
            <a:r>
              <a:rPr lang="en-US" dirty="0" smtClean="0"/>
              <a:t> VM provides (Just In Time) JIT compilation. the VM is optimized to run multiple instances of VMs. As Java applications access the core libraries each application has its own VM</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The Android Application Framework</a:t>
            </a:r>
            <a:endParaRPr lang="en-US" dirty="0"/>
          </a:p>
        </p:txBody>
      </p:sp>
      <p:sp>
        <p:nvSpPr>
          <p:cNvPr id="3" name="Content Placeholder 2"/>
          <p:cNvSpPr>
            <a:spLocks noGrp="1"/>
          </p:cNvSpPr>
          <p:nvPr>
            <p:ph idx="1"/>
          </p:nvPr>
        </p:nvSpPr>
        <p:spPr/>
        <p:txBody>
          <a:bodyPr/>
          <a:lstStyle/>
          <a:p>
            <a:r>
              <a:rPr lang="en-US" dirty="0" smtClean="0"/>
              <a:t>Provides classes required to develop an Android application and abstraction between hardware access. the Android Java API’s main library include telephony, content providers (data), resources, locations and UI.</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App </a:t>
            </a:r>
            <a:r>
              <a:rPr lang="en-US" dirty="0" err="1" smtClean="0"/>
              <a:t>frmework</a:t>
            </a:r>
            <a:r>
              <a:rPr lang="en-US" dirty="0" smtClean="0"/>
              <a:t>(continued)</a:t>
            </a:r>
            <a:endParaRPr lang="en-US" dirty="0"/>
          </a:p>
        </p:txBody>
      </p:sp>
      <p:sp>
        <p:nvSpPr>
          <p:cNvPr id="3" name="Content Placeholder 2"/>
          <p:cNvSpPr>
            <a:spLocks noGrp="1"/>
          </p:cNvSpPr>
          <p:nvPr>
            <p:ph idx="1"/>
          </p:nvPr>
        </p:nvSpPr>
        <p:spPr>
          <a:xfrm>
            <a:off x="0" y="990600"/>
            <a:ext cx="8915400" cy="5410200"/>
          </a:xfrm>
        </p:spPr>
        <p:txBody>
          <a:bodyPr>
            <a:normAutofit fontScale="77500" lnSpcReduction="20000"/>
          </a:bodyPr>
          <a:lstStyle/>
          <a:p>
            <a:r>
              <a:rPr lang="en-US" dirty="0" smtClean="0"/>
              <a:t>The application framework is a rich environment that provides numerous services to you, the app developer,. This is the part of the platform that is best documented and extensively covered. That is because it is this layer that enables the mass-market of developers to get creative and be empowered to create fantastic applications.</a:t>
            </a:r>
          </a:p>
          <a:p>
            <a:pPr>
              <a:buNone/>
            </a:pPr>
            <a:endParaRPr lang="en-US" dirty="0" smtClean="0"/>
          </a:p>
          <a:p>
            <a:r>
              <a:rPr lang="en-US" dirty="0" smtClean="0"/>
              <a:t>In application framework layer, you will find numerous Java libraries specifically built for Android. You will also find many services (or </a:t>
            </a:r>
            <a:r>
              <a:rPr lang="en-US" b="1" dirty="0" smtClean="0"/>
              <a:t>managers</a:t>
            </a:r>
            <a:r>
              <a:rPr lang="en-US" dirty="0" smtClean="0"/>
              <a:t>) that provide the ecosystem of capabilities your application can tap into, such as location, sensors, </a:t>
            </a:r>
            <a:r>
              <a:rPr lang="en-US" dirty="0" err="1" smtClean="0"/>
              <a:t>WiFi</a:t>
            </a:r>
            <a:r>
              <a:rPr lang="en-US" dirty="0" smtClean="0"/>
              <a:t>, telephony and so on</a:t>
            </a:r>
          </a:p>
          <a:p>
            <a:r>
              <a:rPr lang="en-US" dirty="0" smtClean="0"/>
              <a:t>As you explore the Android application development, most of your focus will be on this part of the stack. You will get to use many of the application framework components yourself.</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Application Layer</a:t>
            </a:r>
            <a:endParaRPr lang="en-US" dirty="0"/>
          </a:p>
        </p:txBody>
      </p:sp>
      <p:sp>
        <p:nvSpPr>
          <p:cNvPr id="3" name="Content Placeholder 2"/>
          <p:cNvSpPr>
            <a:spLocks noGrp="1"/>
          </p:cNvSpPr>
          <p:nvPr>
            <p:ph idx="1"/>
          </p:nvPr>
        </p:nvSpPr>
        <p:spPr/>
        <p:txBody>
          <a:bodyPr>
            <a:normAutofit lnSpcReduction="10000"/>
          </a:bodyPr>
          <a:lstStyle/>
          <a:p>
            <a:r>
              <a:rPr lang="en-US" dirty="0" smtClean="0"/>
              <a:t>all Android applications(native or third party) are built on the application layer using the same API.</a:t>
            </a:r>
          </a:p>
          <a:p>
            <a:endParaRPr lang="en-US" b="1" dirty="0" smtClean="0"/>
          </a:p>
          <a:p>
            <a:endParaRPr lang="en-US" b="1" dirty="0" smtClean="0"/>
          </a:p>
          <a:p>
            <a:r>
              <a:rPr lang="en-US" dirty="0" smtClean="0">
                <a:solidFill>
                  <a:srgbClr val="C00000"/>
                </a:solidFill>
              </a:rPr>
              <a:t>So Android applications are written in Java, but remember it is not Java ME (Mobile Edition). It’s just Most of J2SE libraries + Android’s own Java libraries.</a:t>
            </a:r>
            <a:endParaRPr lang="en-US" b="1" dirty="0">
              <a:solidFill>
                <a:srgbClr val="C00000"/>
              </a:solidFill>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440362"/>
          </a:xfrm>
        </p:spPr>
        <p:txBody>
          <a:bodyPr/>
          <a:lstStyle/>
          <a:p>
            <a:r>
              <a:rPr lang="en-US" dirty="0" smtClean="0"/>
              <a:t>Android Application Architecture</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dirty="0" smtClean="0"/>
              <a:t>Android Application Architecture</a:t>
            </a:r>
            <a:endParaRPr lang="en-US" dirty="0"/>
          </a:p>
        </p:txBody>
      </p:sp>
      <p:sp>
        <p:nvSpPr>
          <p:cNvPr id="3" name="Content Placeholder 2"/>
          <p:cNvSpPr>
            <a:spLocks noGrp="1"/>
          </p:cNvSpPr>
          <p:nvPr>
            <p:ph idx="1"/>
          </p:nvPr>
        </p:nvSpPr>
        <p:spPr>
          <a:xfrm>
            <a:off x="457200" y="1143000"/>
            <a:ext cx="8229600" cy="4983163"/>
          </a:xfrm>
        </p:spPr>
        <p:txBody>
          <a:bodyPr/>
          <a:lstStyle/>
          <a:p>
            <a:r>
              <a:rPr lang="en-US" dirty="0" smtClean="0"/>
              <a:t>Android architecture encourages component reuse allowing you to publish and share activities, services and data between applications with security restrictions defined by you. This enables developers to include out of the box components such as the phone dialer or contact manager to their applications, or add new functionalities to them.</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Application Architecture</a:t>
            </a:r>
            <a:endParaRPr lang="en-US" dirty="0"/>
          </a:p>
        </p:txBody>
      </p:sp>
      <p:sp>
        <p:nvSpPr>
          <p:cNvPr id="3" name="Content Placeholder 2"/>
          <p:cNvSpPr>
            <a:spLocks noGrp="1"/>
          </p:cNvSpPr>
          <p:nvPr>
            <p:ph idx="1"/>
          </p:nvPr>
        </p:nvSpPr>
        <p:spPr/>
        <p:txBody>
          <a:bodyPr/>
          <a:lstStyle/>
          <a:p>
            <a:r>
              <a:rPr lang="en-US" b="1" dirty="0" smtClean="0"/>
              <a:t>Activity Manager:</a:t>
            </a:r>
            <a:r>
              <a:rPr lang="en-US" dirty="0" smtClean="0"/>
              <a:t> which controls the life cycle of the activities, activities can be compared to the windows or web forms they carry the controls (views) that construct the interface, an activity represents a single screen.</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Architecture</a:t>
            </a:r>
            <a:endParaRPr lang="en-US" dirty="0"/>
          </a:p>
        </p:txBody>
      </p:sp>
      <p:sp>
        <p:nvSpPr>
          <p:cNvPr id="3" name="Content Placeholder 2"/>
          <p:cNvSpPr>
            <a:spLocks noGrp="1"/>
          </p:cNvSpPr>
          <p:nvPr>
            <p:ph idx="1"/>
          </p:nvPr>
        </p:nvSpPr>
        <p:spPr/>
        <p:txBody>
          <a:bodyPr>
            <a:normAutofit fontScale="92500" lnSpcReduction="10000"/>
          </a:bodyPr>
          <a:lstStyle/>
          <a:p>
            <a:r>
              <a:rPr lang="en-US" b="1" dirty="0" smtClean="0"/>
              <a:t>Views:</a:t>
            </a:r>
            <a:r>
              <a:rPr lang="en-US" dirty="0" smtClean="0"/>
              <a:t> the UI components that construct the interface. They can be compared to the swing or windows forms controls</a:t>
            </a:r>
          </a:p>
          <a:p>
            <a:r>
              <a:rPr lang="en-US" b="1" dirty="0" smtClean="0"/>
              <a:t>Notification Manger:</a:t>
            </a:r>
            <a:r>
              <a:rPr lang="en-US" dirty="0" smtClean="0"/>
              <a:t> provides a consistent mechanism to notify or alert users.</a:t>
            </a:r>
          </a:p>
          <a:p>
            <a:r>
              <a:rPr lang="en-US" b="1" dirty="0" smtClean="0"/>
              <a:t>Content Providers:</a:t>
            </a:r>
            <a:r>
              <a:rPr lang="en-US" dirty="0" smtClean="0"/>
              <a:t> lets applications to share data between them.</a:t>
            </a:r>
          </a:p>
          <a:p>
            <a:r>
              <a:rPr lang="en-US" b="1" dirty="0" smtClean="0"/>
              <a:t>Resources Manager:</a:t>
            </a:r>
            <a:r>
              <a:rPr lang="en-US" dirty="0" smtClean="0"/>
              <a:t> much like the ASP.NET resources concept. Enables the developer to store resources such as strings or images.</a:t>
            </a:r>
          </a:p>
          <a:p>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err="1" smtClean="0"/>
              <a:t>Secutiy</a:t>
            </a:r>
            <a:r>
              <a:rPr lang="en-US" dirty="0" smtClean="0"/>
              <a:t> and permissions</a:t>
            </a:r>
            <a:endParaRPr lang="en-US" dirty="0"/>
          </a:p>
        </p:txBody>
      </p:sp>
      <p:sp>
        <p:nvSpPr>
          <p:cNvPr id="3" name="Content Placeholder 2"/>
          <p:cNvSpPr>
            <a:spLocks noGrp="1"/>
          </p:cNvSpPr>
          <p:nvPr>
            <p:ph idx="1"/>
          </p:nvPr>
        </p:nvSpPr>
        <p:spPr>
          <a:xfrm>
            <a:off x="228600" y="1066800"/>
            <a:ext cx="8686800" cy="5562600"/>
          </a:xfrm>
        </p:spPr>
        <p:txBody>
          <a:bodyPr>
            <a:normAutofit lnSpcReduction="10000"/>
          </a:bodyPr>
          <a:lstStyle/>
          <a:p>
            <a:r>
              <a:rPr lang="en-US" dirty="0" smtClean="0"/>
              <a:t>During deployment on an Android device, the Android system will create a unique user and group ID for every Android application. Each application file is private to this generated user, e.g. other applications cannot access these files. </a:t>
            </a:r>
          </a:p>
          <a:p>
            <a:r>
              <a:rPr lang="en-US" dirty="0" smtClean="0"/>
              <a:t>In addition each Android application will be started in its own process. </a:t>
            </a:r>
          </a:p>
          <a:p>
            <a:r>
              <a:rPr lang="en-US" dirty="0" smtClean="0"/>
              <a:t>Therefore by means of the underlying Linux operating system, every Android application is isolated from other running applications. A misbehaving application cannot easily harm other Android applications. </a:t>
            </a: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516562"/>
          </a:xfrm>
        </p:spPr>
        <p:txBody>
          <a:bodyPr/>
          <a:lstStyle/>
          <a:p>
            <a:r>
              <a:rPr lang="en-US" dirty="0" smtClean="0"/>
              <a:t>Android Applications Security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1752600" y="0"/>
            <a:ext cx="113538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Security and permissions</a:t>
            </a:r>
            <a:endParaRPr lang="en-US" dirty="0"/>
          </a:p>
        </p:txBody>
      </p:sp>
      <p:sp>
        <p:nvSpPr>
          <p:cNvPr id="3" name="Content Placeholder 2"/>
          <p:cNvSpPr>
            <a:spLocks noGrp="1"/>
          </p:cNvSpPr>
          <p:nvPr>
            <p:ph idx="1"/>
          </p:nvPr>
        </p:nvSpPr>
        <p:spPr>
          <a:xfrm>
            <a:off x="457200" y="990600"/>
            <a:ext cx="8229600" cy="5135563"/>
          </a:xfrm>
        </p:spPr>
        <p:txBody>
          <a:bodyPr>
            <a:normAutofit fontScale="85000" lnSpcReduction="10000"/>
          </a:bodyPr>
          <a:lstStyle/>
          <a:p>
            <a:r>
              <a:rPr lang="en-US" dirty="0" smtClean="0"/>
              <a:t>If data should be shared the application must do this explicitly, e.g. via a Service or a </a:t>
            </a:r>
            <a:r>
              <a:rPr lang="en-US" dirty="0" err="1" smtClean="0"/>
              <a:t>ContentProvider</a:t>
            </a:r>
            <a:r>
              <a:rPr lang="en-US" dirty="0" smtClean="0"/>
              <a:t>. </a:t>
            </a:r>
          </a:p>
          <a:p>
            <a:r>
              <a:rPr lang="en-US" dirty="0" smtClean="0"/>
              <a:t>Android also contains a permission system. Android predefines permissions for certain tasks but every application can also define its own permissions. </a:t>
            </a:r>
          </a:p>
          <a:p>
            <a:r>
              <a:rPr lang="en-US" dirty="0" smtClean="0"/>
              <a:t>An application must declare in its configuration file (AndroidManifest.xml) that it requires certain permissions. </a:t>
            </a:r>
          </a:p>
          <a:p>
            <a:r>
              <a:rPr lang="en-US" dirty="0" smtClean="0"/>
              <a:t>Depending on the details of the defined permission, the Android system will during installation either automatically grant the permission, reject it or ask the user if he grants these permissions to the application.</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and permissions</a:t>
            </a:r>
            <a:endParaRPr lang="en-US" dirty="0"/>
          </a:p>
        </p:txBody>
      </p:sp>
      <p:sp>
        <p:nvSpPr>
          <p:cNvPr id="3" name="Content Placeholder 2"/>
          <p:cNvSpPr>
            <a:spLocks noGrp="1"/>
          </p:cNvSpPr>
          <p:nvPr>
            <p:ph idx="1"/>
          </p:nvPr>
        </p:nvSpPr>
        <p:spPr>
          <a:xfrm>
            <a:off x="152400" y="1295400"/>
            <a:ext cx="8991600" cy="4830763"/>
          </a:xfrm>
        </p:spPr>
        <p:txBody>
          <a:bodyPr>
            <a:normAutofit fontScale="85000" lnSpcReduction="20000"/>
          </a:bodyPr>
          <a:lstStyle/>
          <a:p>
            <a:r>
              <a:rPr lang="en-US" dirty="0" smtClean="0"/>
              <a:t>If for example the application declares that is requires Internet access then the user need to confirm this during installation. </a:t>
            </a:r>
          </a:p>
          <a:p>
            <a:r>
              <a:rPr lang="en-US" dirty="0" smtClean="0"/>
              <a:t>This is called "user driven security". The user decides to grant a permission or to deny it. If the user does not want to give all permissions required by the application, this application cannot be installed. The check of the permission is only performed during installation, permissions cannot be denied or granted after the installation. </a:t>
            </a:r>
          </a:p>
          <a:p>
            <a:r>
              <a:rPr lang="en-US" dirty="0" smtClean="0"/>
              <a:t>Typically not all users check the permissions in detail but some users do and if there is something strange with them, they will write bad reviews on the corresponding Android markets. </a:t>
            </a:r>
          </a:p>
          <a:p>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lstStyle/>
          <a:p>
            <a:r>
              <a:rPr lang="en-US" dirty="0" smtClean="0"/>
              <a:t>Android Application Component</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2800" dirty="0" smtClean="0"/>
              <a:t>Important Android </a:t>
            </a:r>
            <a:r>
              <a:rPr lang="en-US" sz="2800" dirty="0" err="1" smtClean="0"/>
              <a:t>Compnents</a:t>
            </a:r>
            <a:r>
              <a:rPr lang="en-US" sz="2800" dirty="0" smtClean="0"/>
              <a:t>(Activity)1</a:t>
            </a:r>
            <a:endParaRPr lang="en-US" sz="2800" dirty="0"/>
          </a:p>
        </p:txBody>
      </p:sp>
      <p:sp>
        <p:nvSpPr>
          <p:cNvPr id="3" name="Content Placeholder 2"/>
          <p:cNvSpPr>
            <a:spLocks noGrp="1"/>
          </p:cNvSpPr>
          <p:nvPr>
            <p:ph idx="1"/>
          </p:nvPr>
        </p:nvSpPr>
        <p:spPr>
          <a:xfrm>
            <a:off x="457200" y="1066800"/>
            <a:ext cx="8229600" cy="5059363"/>
          </a:xfrm>
        </p:spPr>
        <p:txBody>
          <a:bodyPr/>
          <a:lstStyle/>
          <a:p>
            <a:r>
              <a:rPr lang="en-US" b="1" u="sng" dirty="0" smtClean="0">
                <a:solidFill>
                  <a:schemeClr val="tx2">
                    <a:lumMod val="60000"/>
                    <a:lumOff val="40000"/>
                  </a:schemeClr>
                </a:solidFill>
              </a:rPr>
              <a:t>Activity</a:t>
            </a:r>
            <a:r>
              <a:rPr lang="en-US" dirty="0" smtClean="0"/>
              <a:t> represents the presentation layer of an Android application. A simplified (and slightly incorrect) description is that an </a:t>
            </a:r>
            <a:r>
              <a:rPr lang="en-US" dirty="0" smtClean="0">
                <a:solidFill>
                  <a:schemeClr val="tx2">
                    <a:lumMod val="60000"/>
                    <a:lumOff val="40000"/>
                  </a:schemeClr>
                </a:solidFill>
              </a:rPr>
              <a:t>Activity</a:t>
            </a:r>
            <a:r>
              <a:rPr lang="en-US" dirty="0" smtClean="0"/>
              <a:t> is a </a:t>
            </a:r>
            <a:r>
              <a:rPr lang="en-US" dirty="0" err="1" smtClean="0"/>
              <a:t>a</a:t>
            </a:r>
            <a:r>
              <a:rPr lang="en-US" dirty="0" smtClean="0"/>
              <a:t> screen which the user sees.. An Android application can have several </a:t>
            </a:r>
            <a:r>
              <a:rPr lang="en-US" dirty="0" smtClean="0">
                <a:solidFill>
                  <a:schemeClr val="tx2">
                    <a:lumMod val="60000"/>
                    <a:lumOff val="40000"/>
                  </a:schemeClr>
                </a:solidFill>
              </a:rPr>
              <a:t>activities</a:t>
            </a:r>
            <a:r>
              <a:rPr lang="en-US" dirty="0" smtClean="0"/>
              <a:t> and it can be switched between them during runtime of the application. </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Important android components</a:t>
            </a:r>
            <a:endParaRPr lang="en-US" dirty="0"/>
          </a:p>
        </p:txBody>
      </p:sp>
      <p:sp>
        <p:nvSpPr>
          <p:cNvPr id="3" name="Content Placeholder 2"/>
          <p:cNvSpPr>
            <a:spLocks noGrp="1"/>
          </p:cNvSpPr>
          <p:nvPr>
            <p:ph idx="1"/>
          </p:nvPr>
        </p:nvSpPr>
        <p:spPr>
          <a:xfrm>
            <a:off x="457200" y="990600"/>
            <a:ext cx="8229600" cy="5135563"/>
          </a:xfrm>
        </p:spPr>
        <p:txBody>
          <a:bodyPr/>
          <a:lstStyle/>
          <a:p>
            <a:r>
              <a:rPr lang="en-US" sz="4000" b="1" u="sng" dirty="0" smtClean="0">
                <a:solidFill>
                  <a:schemeClr val="tx2">
                    <a:lumMod val="60000"/>
                    <a:lumOff val="40000"/>
                  </a:schemeClr>
                </a:solidFill>
              </a:rPr>
              <a:t>Views</a:t>
            </a:r>
            <a:r>
              <a:rPr lang="en-US" dirty="0" smtClean="0"/>
              <a:t> are user interface widgets, e.g. buttons or text fields. The base class for all Views is </a:t>
            </a:r>
            <a:r>
              <a:rPr lang="en-US" dirty="0" err="1" smtClean="0">
                <a:solidFill>
                  <a:srgbClr val="C00000"/>
                </a:solidFill>
              </a:rPr>
              <a:t>android.view.View</a:t>
            </a:r>
            <a:r>
              <a:rPr lang="en-US" dirty="0" smtClean="0"/>
              <a:t>. The layout of the Views is managed by subclasses of type </a:t>
            </a:r>
            <a:r>
              <a:rPr lang="en-US" dirty="0" err="1" smtClean="0">
                <a:solidFill>
                  <a:srgbClr val="C00000"/>
                </a:solidFill>
              </a:rPr>
              <a:t>android.view.ViewGroups</a:t>
            </a:r>
            <a:r>
              <a:rPr lang="en-US" dirty="0" smtClean="0"/>
              <a:t>. Views often have attributes which can be used to change their appearance and behavior.</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792162"/>
          </a:xfrm>
        </p:spPr>
        <p:txBody>
          <a:bodyPr>
            <a:normAutofit fontScale="90000"/>
          </a:bodyPr>
          <a:lstStyle/>
          <a:p>
            <a:r>
              <a:rPr lang="en-US" sz="3600" dirty="0" smtClean="0"/>
              <a:t>Important</a:t>
            </a:r>
            <a:r>
              <a:rPr lang="en-US" dirty="0" smtClean="0"/>
              <a:t> android </a:t>
            </a:r>
            <a:r>
              <a:rPr lang="en-US" dirty="0" err="1" smtClean="0"/>
              <a:t>compnents</a:t>
            </a:r>
            <a:r>
              <a:rPr lang="en-US" dirty="0" smtClean="0"/>
              <a:t>(services)</a:t>
            </a:r>
            <a:endParaRPr lang="en-US" dirty="0"/>
          </a:p>
        </p:txBody>
      </p:sp>
      <p:sp>
        <p:nvSpPr>
          <p:cNvPr id="3" name="Content Placeholder 2"/>
          <p:cNvSpPr>
            <a:spLocks noGrp="1"/>
          </p:cNvSpPr>
          <p:nvPr>
            <p:ph idx="1"/>
          </p:nvPr>
        </p:nvSpPr>
        <p:spPr>
          <a:xfrm>
            <a:off x="457200" y="1295400"/>
            <a:ext cx="8229600" cy="4830763"/>
          </a:xfrm>
        </p:spPr>
        <p:txBody>
          <a:bodyPr/>
          <a:lstStyle/>
          <a:p>
            <a:r>
              <a:rPr lang="en-US" sz="4000" b="1" u="sng" dirty="0" smtClean="0">
                <a:solidFill>
                  <a:schemeClr val="tx2">
                    <a:lumMod val="60000"/>
                    <a:lumOff val="40000"/>
                  </a:schemeClr>
                </a:solidFill>
              </a:rPr>
              <a:t>Services</a:t>
            </a:r>
            <a:r>
              <a:rPr lang="en-US" dirty="0" smtClean="0"/>
              <a:t> perform background tasks without providing an UI. They can notify the user via the notification framework in Android. </a:t>
            </a:r>
          </a:p>
          <a:p>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fontScale="90000"/>
          </a:bodyPr>
          <a:lstStyle/>
          <a:p>
            <a:r>
              <a:rPr lang="en-US" sz="3600" dirty="0" smtClean="0"/>
              <a:t>Important</a:t>
            </a:r>
            <a:r>
              <a:rPr lang="en-US" dirty="0" smtClean="0"/>
              <a:t> android </a:t>
            </a:r>
            <a:r>
              <a:rPr lang="en-US" dirty="0" err="1" smtClean="0"/>
              <a:t>compnents</a:t>
            </a:r>
            <a:r>
              <a:rPr lang="en-US" dirty="0" smtClean="0"/>
              <a:t>(</a:t>
            </a:r>
            <a:r>
              <a:rPr lang="en-US" dirty="0" err="1" smtClean="0"/>
              <a:t>ContentProvider</a:t>
            </a:r>
            <a:r>
              <a:rPr lang="en-US" dirty="0" smtClean="0"/>
              <a:t>)</a:t>
            </a:r>
            <a:endParaRPr lang="en-US" dirty="0"/>
          </a:p>
        </p:txBody>
      </p:sp>
      <p:sp>
        <p:nvSpPr>
          <p:cNvPr id="3" name="Content Placeholder 2"/>
          <p:cNvSpPr>
            <a:spLocks noGrp="1"/>
          </p:cNvSpPr>
          <p:nvPr>
            <p:ph idx="1"/>
          </p:nvPr>
        </p:nvSpPr>
        <p:spPr/>
        <p:txBody>
          <a:bodyPr/>
          <a:lstStyle/>
          <a:p>
            <a:r>
              <a:rPr lang="en-US" sz="4000" b="1" u="sng" dirty="0" err="1" smtClean="0">
                <a:solidFill>
                  <a:schemeClr val="tx2">
                    <a:lumMod val="60000"/>
                    <a:lumOff val="40000"/>
                  </a:schemeClr>
                </a:solidFill>
              </a:rPr>
              <a:t>ContentProvider</a:t>
            </a:r>
            <a:r>
              <a:rPr lang="en-US" dirty="0" smtClean="0"/>
              <a:t> provides an structured interface to data. Via a </a:t>
            </a:r>
            <a:r>
              <a:rPr lang="en-US" dirty="0" err="1" smtClean="0"/>
              <a:t>ContentProvider</a:t>
            </a:r>
            <a:r>
              <a:rPr lang="en-US" dirty="0" smtClean="0"/>
              <a:t> your application can share data with other applications. Android contains an </a:t>
            </a:r>
            <a:r>
              <a:rPr lang="en-US" dirty="0" err="1" smtClean="0"/>
              <a:t>SQLite</a:t>
            </a:r>
            <a:r>
              <a:rPr lang="en-US" dirty="0" smtClean="0"/>
              <a:t> database which is frequently used in conjunction with a </a:t>
            </a:r>
            <a:r>
              <a:rPr lang="en-US" dirty="0" err="1" smtClean="0"/>
              <a:t>ContentProvider</a:t>
            </a:r>
            <a:r>
              <a:rPr lang="en-US" dirty="0" smtClean="0"/>
              <a:t> to persists the data of the </a:t>
            </a:r>
            <a:r>
              <a:rPr lang="en-US" dirty="0" err="1" smtClean="0"/>
              <a:t>ContentProvider</a:t>
            </a:r>
            <a:r>
              <a:rPr lang="en-US" dirty="0" smtClean="0"/>
              <a:t>. </a:t>
            </a:r>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dirty="0" smtClean="0"/>
              <a:t>Important</a:t>
            </a:r>
            <a:r>
              <a:rPr lang="en-US" dirty="0" smtClean="0"/>
              <a:t> android </a:t>
            </a:r>
            <a:r>
              <a:rPr lang="en-US" dirty="0" err="1" smtClean="0"/>
              <a:t>compnents</a:t>
            </a:r>
            <a:r>
              <a:rPr lang="en-US" dirty="0" smtClean="0"/>
              <a:t>(Intents</a:t>
            </a:r>
            <a:endParaRPr lang="en-US" dirty="0"/>
          </a:p>
        </p:txBody>
      </p:sp>
      <p:sp>
        <p:nvSpPr>
          <p:cNvPr id="3" name="Content Placeholder 2"/>
          <p:cNvSpPr>
            <a:spLocks noGrp="1"/>
          </p:cNvSpPr>
          <p:nvPr>
            <p:ph idx="1"/>
          </p:nvPr>
        </p:nvSpPr>
        <p:spPr>
          <a:xfrm>
            <a:off x="152400" y="990600"/>
            <a:ext cx="8839200" cy="5638800"/>
          </a:xfrm>
        </p:spPr>
        <p:txBody>
          <a:bodyPr>
            <a:normAutofit fontScale="92500" lnSpcReduction="10000"/>
          </a:bodyPr>
          <a:lstStyle/>
          <a:p>
            <a:pPr algn="just"/>
            <a:r>
              <a:rPr lang="en-US" sz="4800" dirty="0" smtClean="0">
                <a:solidFill>
                  <a:schemeClr val="tx2">
                    <a:lumMod val="60000"/>
                    <a:lumOff val="40000"/>
                  </a:schemeClr>
                </a:solidFill>
              </a:rPr>
              <a:t>Intents</a:t>
            </a:r>
            <a:r>
              <a:rPr lang="en-US" dirty="0" smtClean="0"/>
              <a:t> are asynchronous messages which allow the application to request functionality from other components of the Android </a:t>
            </a:r>
            <a:r>
              <a:rPr lang="en-US" dirty="0" err="1" smtClean="0"/>
              <a:t>systen</a:t>
            </a:r>
            <a:r>
              <a:rPr lang="en-US" dirty="0" smtClean="0"/>
              <a:t>, e.g. from Services or Activities. An application can call a component directly (explicit intent) or ask the Android system to evaluate registered components for a certain Intents (implicit intents). For example the application could implement sharing of data via an Intent and all components which allow sharing of data would be available for the user to select. Applications register themselves to an intent via an </a:t>
            </a:r>
            <a:r>
              <a:rPr lang="en-US" dirty="0" err="1" smtClean="0"/>
              <a:t>IntentFilter</a:t>
            </a:r>
            <a:r>
              <a:rPr lang="en-US" dirty="0" smtClean="0"/>
              <a:t>. Intents allow to combine loosely coupled components to perform certain tasks. </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sz="3600" dirty="0" smtClean="0"/>
              <a:t>Important</a:t>
            </a:r>
            <a:r>
              <a:rPr lang="en-US" dirty="0" smtClean="0"/>
              <a:t> android </a:t>
            </a:r>
            <a:r>
              <a:rPr lang="en-US" dirty="0" err="1" smtClean="0"/>
              <a:t>compnents</a:t>
            </a:r>
            <a:r>
              <a:rPr lang="en-US" dirty="0" smtClean="0"/>
              <a:t>(</a:t>
            </a:r>
            <a:r>
              <a:rPr lang="en-US" dirty="0" err="1" smtClean="0"/>
              <a:t>BroadcastReceiver</a:t>
            </a:r>
            <a:r>
              <a:rPr lang="en-US" dirty="0" smtClean="0"/>
              <a:t>)</a:t>
            </a:r>
            <a:endParaRPr lang="en-US" dirty="0"/>
          </a:p>
        </p:txBody>
      </p:sp>
      <p:sp>
        <p:nvSpPr>
          <p:cNvPr id="3" name="Content Placeholder 2"/>
          <p:cNvSpPr>
            <a:spLocks noGrp="1"/>
          </p:cNvSpPr>
          <p:nvPr>
            <p:ph idx="1"/>
          </p:nvPr>
        </p:nvSpPr>
        <p:spPr/>
        <p:txBody>
          <a:bodyPr/>
          <a:lstStyle/>
          <a:p>
            <a:r>
              <a:rPr lang="en-US" dirty="0" err="1" smtClean="0"/>
              <a:t>BroadcastReceiver</a:t>
            </a:r>
            <a:r>
              <a:rPr lang="en-US" dirty="0" smtClean="0"/>
              <a:t> can be registered to receives system messages and Intents. </a:t>
            </a:r>
            <a:r>
              <a:rPr lang="en-US" dirty="0" err="1" smtClean="0"/>
              <a:t>BroadcastReceiver</a:t>
            </a:r>
            <a:r>
              <a:rPr lang="en-US" dirty="0" smtClean="0"/>
              <a:t> will get notified by the Android system if the specified situation happens. For example a </a:t>
            </a:r>
            <a:r>
              <a:rPr lang="en-US" dirty="0" err="1" smtClean="0"/>
              <a:t>BroadcastReceiver</a:t>
            </a:r>
            <a:r>
              <a:rPr lang="en-US" dirty="0" smtClean="0"/>
              <a:t> could get called once the system completed its boot process or if a phone call is received.</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Important</a:t>
            </a:r>
            <a:r>
              <a:rPr lang="en-US" dirty="0" smtClean="0"/>
              <a:t> android </a:t>
            </a:r>
            <a:r>
              <a:rPr lang="en-US" dirty="0" err="1" smtClean="0"/>
              <a:t>compnents</a:t>
            </a:r>
            <a:r>
              <a:rPr lang="en-US" dirty="0" smtClean="0"/>
              <a:t>(widgets)</a:t>
            </a:r>
            <a:endParaRPr lang="en-US" dirty="0"/>
          </a:p>
        </p:txBody>
      </p:sp>
      <p:sp>
        <p:nvSpPr>
          <p:cNvPr id="3" name="Content Placeholder 2"/>
          <p:cNvSpPr>
            <a:spLocks noGrp="1"/>
          </p:cNvSpPr>
          <p:nvPr>
            <p:ph idx="1"/>
          </p:nvPr>
        </p:nvSpPr>
        <p:spPr>
          <a:xfrm>
            <a:off x="0" y="1143000"/>
            <a:ext cx="8991600" cy="5334000"/>
          </a:xfrm>
        </p:spPr>
        <p:txBody>
          <a:bodyPr/>
          <a:lstStyle/>
          <a:p>
            <a:r>
              <a:rPr lang="en-US" sz="3600" b="1" u="sng" dirty="0" smtClean="0">
                <a:solidFill>
                  <a:schemeClr val="tx2">
                    <a:lumMod val="60000"/>
                    <a:lumOff val="40000"/>
                  </a:schemeClr>
                </a:solidFill>
              </a:rPr>
              <a:t>Widgets </a:t>
            </a:r>
            <a:r>
              <a:rPr lang="en-US" dirty="0" smtClean="0"/>
              <a:t>are interactive components which are primary used on the Android </a:t>
            </a:r>
            <a:r>
              <a:rPr lang="en-US" dirty="0" err="1" smtClean="0"/>
              <a:t>homescreen</a:t>
            </a:r>
            <a:r>
              <a:rPr lang="en-US" dirty="0" smtClean="0"/>
              <a:t>. They typically display some kind of data and allow the user to perform actions via them. For example a Widget could display a short summary of new emails and if the user select a email it could start the email application with the selected email</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Android</a:t>
            </a:r>
            <a:endParaRPr lang="en-US" dirty="0"/>
          </a:p>
        </p:txBody>
      </p:sp>
      <p:sp>
        <p:nvSpPr>
          <p:cNvPr id="3" name="Content Placeholder 2"/>
          <p:cNvSpPr>
            <a:spLocks noGrp="1"/>
          </p:cNvSpPr>
          <p:nvPr>
            <p:ph idx="1"/>
          </p:nvPr>
        </p:nvSpPr>
        <p:spPr/>
        <p:txBody>
          <a:bodyPr/>
          <a:lstStyle/>
          <a:p>
            <a:r>
              <a:rPr lang="en-US" dirty="0" smtClean="0"/>
              <a:t>Android is an open source software stack  that includes the operating </a:t>
            </a:r>
            <a:r>
              <a:rPr lang="en-US" dirty="0" err="1" smtClean="0"/>
              <a:t>system,middleware</a:t>
            </a:r>
            <a:r>
              <a:rPr lang="en-US" dirty="0" smtClean="0"/>
              <a:t> and the key mobile applications along with a set of API libraries.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Android</a:t>
            </a:r>
            <a:endParaRPr lang="en-US" dirty="0"/>
          </a:p>
        </p:txBody>
      </p:sp>
      <p:sp>
        <p:nvSpPr>
          <p:cNvPr id="3" name="Content Placeholder 2"/>
          <p:cNvSpPr>
            <a:spLocks noGrp="1"/>
          </p:cNvSpPr>
          <p:nvPr>
            <p:ph idx="1"/>
          </p:nvPr>
        </p:nvSpPr>
        <p:spPr>
          <a:xfrm>
            <a:off x="228600" y="914400"/>
            <a:ext cx="8686800" cy="5486400"/>
          </a:xfrm>
        </p:spPr>
        <p:txBody>
          <a:bodyPr/>
          <a:lstStyle/>
          <a:p>
            <a:r>
              <a:rPr lang="en-US" dirty="0" smtClean="0"/>
              <a:t>A free open source operating system for mobile devices</a:t>
            </a:r>
          </a:p>
          <a:p>
            <a:r>
              <a:rPr lang="en-US" dirty="0" smtClean="0"/>
              <a:t>An open source development platform for creating  mobile applications.</a:t>
            </a:r>
          </a:p>
          <a:p>
            <a:endParaRPr lang="en-US" dirty="0" smtClean="0"/>
          </a:p>
          <a:p>
            <a:r>
              <a:rPr lang="en-US" dirty="0" smtClean="0"/>
              <a:t>Devices, particularly mobile phones, that run the android operating system and the applications created for it.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3600" dirty="0" smtClean="0">
                <a:solidFill>
                  <a:schemeClr val="tx2">
                    <a:lumMod val="60000"/>
                    <a:lumOff val="40000"/>
                  </a:schemeClr>
                </a:solidFill>
              </a:rPr>
              <a:t>What is Android</a:t>
            </a:r>
            <a:endParaRPr lang="en-US" sz="3600" dirty="0">
              <a:solidFill>
                <a:schemeClr val="tx2">
                  <a:lumMod val="60000"/>
                  <a:lumOff val="40000"/>
                </a:schemeClr>
              </a:solidFill>
            </a:endParaRPr>
          </a:p>
        </p:txBody>
      </p:sp>
      <p:sp>
        <p:nvSpPr>
          <p:cNvPr id="3" name="Content Placeholder 2"/>
          <p:cNvSpPr>
            <a:spLocks noGrp="1"/>
          </p:cNvSpPr>
          <p:nvPr>
            <p:ph idx="1"/>
          </p:nvPr>
        </p:nvSpPr>
        <p:spPr>
          <a:xfrm>
            <a:off x="457200" y="990600"/>
            <a:ext cx="8229600" cy="5486400"/>
          </a:xfrm>
        </p:spPr>
        <p:txBody>
          <a:bodyPr/>
          <a:lstStyle/>
          <a:p>
            <a:pPr lvl="1" indent="-342900">
              <a:lnSpc>
                <a:spcPct val="95000"/>
              </a:lnSpc>
              <a:spcBef>
                <a:spcPct val="0"/>
              </a:spcBef>
              <a:buClr>
                <a:srgbClr val="606060"/>
              </a:buClr>
              <a:buFontTx/>
              <a:buChar char="•"/>
            </a:pPr>
            <a:r>
              <a:rPr lang="en-US" sz="2000" dirty="0" smtClean="0">
                <a:latin typeface="Arial" charset="0"/>
                <a:cs typeface="Arial" charset="0"/>
              </a:rPr>
              <a:t>A software platform and operating system for mobile devices</a:t>
            </a:r>
          </a:p>
          <a:p>
            <a:pPr lvl="1" indent="-342900">
              <a:lnSpc>
                <a:spcPct val="95000"/>
              </a:lnSpc>
              <a:spcBef>
                <a:spcPct val="0"/>
              </a:spcBef>
              <a:buClr>
                <a:srgbClr val="606060"/>
              </a:buClr>
              <a:buFontTx/>
              <a:buChar char=" "/>
            </a:pPr>
            <a:endParaRPr lang="en-US" sz="2000" dirty="0" smtClean="0">
              <a:latin typeface="Arial" charset="0"/>
              <a:cs typeface="Arial" charset="0"/>
            </a:endParaRPr>
          </a:p>
          <a:p>
            <a:pPr lvl="1" indent="-342900">
              <a:lnSpc>
                <a:spcPct val="95000"/>
              </a:lnSpc>
              <a:spcBef>
                <a:spcPct val="0"/>
              </a:spcBef>
              <a:buClr>
                <a:srgbClr val="606060"/>
              </a:buClr>
              <a:buFontTx/>
              <a:buChar char="•"/>
            </a:pPr>
            <a:r>
              <a:rPr lang="en-US" sz="2000" dirty="0" smtClean="0">
                <a:latin typeface="Arial" charset="0"/>
                <a:cs typeface="Arial" charset="0"/>
              </a:rPr>
              <a:t>Based on the Linux kernel</a:t>
            </a:r>
          </a:p>
          <a:p>
            <a:pPr lvl="1" indent="-342900">
              <a:lnSpc>
                <a:spcPct val="95000"/>
              </a:lnSpc>
              <a:spcBef>
                <a:spcPct val="0"/>
              </a:spcBef>
              <a:buClr>
                <a:srgbClr val="606060"/>
              </a:buClr>
              <a:buFontTx/>
              <a:buChar char=" "/>
            </a:pPr>
            <a:endParaRPr lang="en-US" sz="2000" dirty="0" smtClean="0">
              <a:latin typeface="Arial" charset="0"/>
              <a:cs typeface="Arial" charset="0"/>
            </a:endParaRPr>
          </a:p>
          <a:p>
            <a:pPr lvl="1" indent="-342900">
              <a:lnSpc>
                <a:spcPct val="95000"/>
              </a:lnSpc>
              <a:spcBef>
                <a:spcPct val="0"/>
              </a:spcBef>
              <a:buClr>
                <a:srgbClr val="606060"/>
              </a:buClr>
              <a:buFontTx/>
              <a:buChar char="•"/>
            </a:pPr>
            <a:r>
              <a:rPr lang="en-US" sz="2000" dirty="0" smtClean="0">
                <a:latin typeface="Arial" charset="0"/>
                <a:cs typeface="Arial" charset="0"/>
              </a:rPr>
              <a:t>Developed by Google and later the Open Handset Alliance (OHA)</a:t>
            </a:r>
          </a:p>
          <a:p>
            <a:pPr lvl="1" indent="-342900">
              <a:lnSpc>
                <a:spcPct val="95000"/>
              </a:lnSpc>
              <a:spcBef>
                <a:spcPct val="0"/>
              </a:spcBef>
              <a:buClr>
                <a:srgbClr val="606060"/>
              </a:buClr>
              <a:buFontTx/>
              <a:buChar char=" "/>
            </a:pPr>
            <a:endParaRPr lang="en-US" sz="2000" dirty="0" smtClean="0">
              <a:latin typeface="Arial" charset="0"/>
              <a:cs typeface="Arial" charset="0"/>
            </a:endParaRPr>
          </a:p>
          <a:p>
            <a:pPr lvl="1" indent="-342900">
              <a:lnSpc>
                <a:spcPct val="95000"/>
              </a:lnSpc>
              <a:spcBef>
                <a:spcPct val="0"/>
              </a:spcBef>
              <a:buClr>
                <a:srgbClr val="606060"/>
              </a:buClr>
              <a:buFontTx/>
              <a:buChar char="•"/>
            </a:pPr>
            <a:r>
              <a:rPr lang="en-US" sz="2000" dirty="0" smtClean="0">
                <a:latin typeface="Arial" charset="0"/>
                <a:cs typeface="Arial" charset="0"/>
              </a:rPr>
              <a:t>Allows writing managed code in the Java language</a:t>
            </a:r>
          </a:p>
          <a:p>
            <a:pPr lvl="1" indent="-342900">
              <a:lnSpc>
                <a:spcPct val="95000"/>
              </a:lnSpc>
              <a:spcBef>
                <a:spcPct val="0"/>
              </a:spcBef>
              <a:buClr>
                <a:srgbClr val="606060"/>
              </a:buClr>
              <a:buFontTx/>
              <a:buChar char=" "/>
            </a:pPr>
            <a:endParaRPr lang="en-US" sz="2000" dirty="0" smtClean="0">
              <a:latin typeface="Arial" charset="0"/>
              <a:cs typeface="Arial" charset="0"/>
            </a:endParaRPr>
          </a:p>
          <a:p>
            <a:pPr lvl="1" indent="-342900">
              <a:lnSpc>
                <a:spcPct val="95000"/>
              </a:lnSpc>
              <a:spcBef>
                <a:spcPct val="0"/>
              </a:spcBef>
              <a:buClr>
                <a:srgbClr val="606060"/>
              </a:buClr>
              <a:buFontTx/>
              <a:buChar char="•"/>
            </a:pPr>
            <a:r>
              <a:rPr lang="en-US" sz="2000" dirty="0" smtClean="0">
                <a:latin typeface="Arial" charset="0"/>
                <a:cs typeface="Arial" charset="0"/>
              </a:rPr>
              <a:t>Possibility to write applications in other languages and compiling it to ARM native code (support of Google? No)</a:t>
            </a:r>
          </a:p>
          <a:p>
            <a:pPr lvl="1" indent="-342900">
              <a:lnSpc>
                <a:spcPct val="95000"/>
              </a:lnSpc>
              <a:spcBef>
                <a:spcPct val="0"/>
              </a:spcBef>
              <a:buClr>
                <a:srgbClr val="606060"/>
              </a:buClr>
              <a:buFontTx/>
              <a:buChar char=" "/>
            </a:pPr>
            <a:endParaRPr lang="en-US" sz="2000" dirty="0" smtClean="0">
              <a:latin typeface="Arial" charset="0"/>
              <a:cs typeface="Arial" charset="0"/>
            </a:endParaRPr>
          </a:p>
          <a:p>
            <a:pPr lvl="1" indent="-342900">
              <a:lnSpc>
                <a:spcPct val="95000"/>
              </a:lnSpc>
              <a:spcBef>
                <a:spcPct val="0"/>
              </a:spcBef>
              <a:buClr>
                <a:srgbClr val="606060"/>
              </a:buClr>
              <a:buFontTx/>
              <a:buChar char="•"/>
            </a:pPr>
            <a:r>
              <a:rPr lang="en-US" sz="2000" dirty="0" smtClean="0">
                <a:latin typeface="Arial" charset="0"/>
                <a:cs typeface="Arial" charset="0"/>
              </a:rPr>
              <a:t>Unveiling of the Android platform was announced on 5 November 2007 with the founding of OHA</a:t>
            </a:r>
          </a:p>
          <a:p>
            <a:pPr>
              <a:lnSpc>
                <a:spcPct val="95000"/>
              </a:lnSpc>
              <a:spcBef>
                <a:spcPct val="0"/>
              </a:spcBef>
              <a:buClr>
                <a:srgbClr val="606060"/>
              </a:buClr>
            </a:pPr>
            <a:endParaRPr lang="en-US" sz="2200" dirty="0" smtClean="0">
              <a:solidFill>
                <a:srgbClr val="000000"/>
              </a:solidFill>
              <a:latin typeface="Arial" charset="0"/>
            </a:endParaRPr>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sz="3200" dirty="0" smtClean="0"/>
              <a:t>Introduction</a:t>
            </a:r>
            <a:endParaRPr lang="en-US" sz="3200" dirty="0"/>
          </a:p>
        </p:txBody>
      </p:sp>
      <p:sp>
        <p:nvSpPr>
          <p:cNvPr id="3" name="Content Placeholder 2"/>
          <p:cNvSpPr>
            <a:spLocks noGrp="1"/>
          </p:cNvSpPr>
          <p:nvPr>
            <p:ph idx="1"/>
          </p:nvPr>
        </p:nvSpPr>
        <p:spPr>
          <a:xfrm>
            <a:off x="152400" y="990600"/>
            <a:ext cx="8991600" cy="5562600"/>
          </a:xfrm>
        </p:spPr>
        <p:txBody>
          <a:bodyPr>
            <a:normAutofit fontScale="92500" lnSpcReduction="20000"/>
          </a:bodyPr>
          <a:lstStyle/>
          <a:p>
            <a:r>
              <a:rPr lang="en-US" dirty="0" smtClean="0"/>
              <a:t>Android is an operating system based on Linux with a Java programming interface. </a:t>
            </a:r>
          </a:p>
          <a:p>
            <a:r>
              <a:rPr lang="en-US" dirty="0" smtClean="0">
                <a:solidFill>
                  <a:schemeClr val="tx2">
                    <a:lumMod val="60000"/>
                    <a:lumOff val="40000"/>
                  </a:schemeClr>
                </a:solidFill>
              </a:rPr>
              <a:t>The Android Software Development Kit (Android SDK) provides all necessary tools to develop Android applications. This includes a compiler, debugger and a device emulator, as well as its own virtual machine to run Android programs. </a:t>
            </a:r>
          </a:p>
          <a:p>
            <a:r>
              <a:rPr lang="en-US" dirty="0" smtClean="0">
                <a:solidFill>
                  <a:srgbClr val="C00000"/>
                </a:solidFill>
              </a:rPr>
              <a:t>Android is officially guided by the Open Handset Alliance. In reality Google leads the project. </a:t>
            </a:r>
          </a:p>
          <a:p>
            <a:r>
              <a:rPr lang="en-US" dirty="0" smtClean="0">
                <a:solidFill>
                  <a:srgbClr val="00B050"/>
                </a:solidFill>
              </a:rPr>
              <a:t>Android allows background processing, provides a rich user interface library, supports 2-D and 3-D graphics using the OpenGL libraries, access to the file system and provides an embedded </a:t>
            </a:r>
            <a:r>
              <a:rPr lang="en-US" dirty="0" err="1" smtClean="0">
                <a:solidFill>
                  <a:srgbClr val="00B050"/>
                </a:solidFill>
              </a:rPr>
              <a:t>SQLite</a:t>
            </a:r>
            <a:r>
              <a:rPr lang="en-US" dirty="0" smtClean="0">
                <a:solidFill>
                  <a:srgbClr val="00B050"/>
                </a:solidFill>
              </a:rPr>
              <a:t> database.</a:t>
            </a:r>
          </a:p>
          <a:p>
            <a:endParaRPr lang="en-US" dirty="0">
              <a:solidFill>
                <a:srgbClr val="00B05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4682</TotalTime>
  <Words>3597</Words>
  <Application>Microsoft Office PowerPoint</Application>
  <PresentationFormat>On-screen Show (4:3)</PresentationFormat>
  <Paragraphs>222</Paragraphs>
  <Slides>59</Slides>
  <Notes>4</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Android</vt:lpstr>
      <vt:lpstr>Mobile application development</vt:lpstr>
      <vt:lpstr>Execution Enviornment</vt:lpstr>
      <vt:lpstr>Slide 4</vt:lpstr>
      <vt:lpstr>Slide 5</vt:lpstr>
      <vt:lpstr>Android</vt:lpstr>
      <vt:lpstr>Android</vt:lpstr>
      <vt:lpstr>What is Android</vt:lpstr>
      <vt:lpstr>Introduction</vt:lpstr>
      <vt:lpstr>Open handset alliance</vt:lpstr>
      <vt:lpstr>introduction</vt:lpstr>
      <vt:lpstr>History of Android</vt:lpstr>
      <vt:lpstr> What a Desserts (:-  </vt:lpstr>
      <vt:lpstr>Android SDK Features</vt:lpstr>
      <vt:lpstr>Android SDK features</vt:lpstr>
      <vt:lpstr>Slide 16</vt:lpstr>
      <vt:lpstr>Access to hardware ,including camera ,GPS and Accelerometer(SDK FEATURES )</vt:lpstr>
      <vt:lpstr>Background services(Features)</vt:lpstr>
      <vt:lpstr>SQLite Database for Data Storage and Retreival(Features)</vt:lpstr>
      <vt:lpstr>Share Data and interapplication communication(Features)</vt:lpstr>
      <vt:lpstr>Android Applications</vt:lpstr>
      <vt:lpstr>Native Android Applications</vt:lpstr>
      <vt:lpstr>Slide 23</vt:lpstr>
      <vt:lpstr>Proprietary Android Applicatiosn</vt:lpstr>
      <vt:lpstr>First android phone(T-mobile G1)</vt:lpstr>
      <vt:lpstr>Android Application Development Process</vt:lpstr>
      <vt:lpstr>How  mobile application runs</vt:lpstr>
      <vt:lpstr>The APK</vt:lpstr>
      <vt:lpstr>Intro to development framework</vt:lpstr>
      <vt:lpstr>continued</vt:lpstr>
      <vt:lpstr>How to develop android application</vt:lpstr>
      <vt:lpstr>Software Development Kit (SDK)</vt:lpstr>
      <vt:lpstr>SDK</vt:lpstr>
      <vt:lpstr>Slide 34</vt:lpstr>
      <vt:lpstr>SDK</vt:lpstr>
      <vt:lpstr>Android Software Stack</vt:lpstr>
      <vt:lpstr>Slide 37</vt:lpstr>
      <vt:lpstr>Linux kernel</vt:lpstr>
      <vt:lpstr>C/C++ Libraries(native libraries)</vt:lpstr>
      <vt:lpstr>The Android Runtime</vt:lpstr>
      <vt:lpstr>The Android Application Framework</vt:lpstr>
      <vt:lpstr>App frmework(continued)</vt:lpstr>
      <vt:lpstr>Application Layer</vt:lpstr>
      <vt:lpstr>Android Application Architecture</vt:lpstr>
      <vt:lpstr>Android Application Architecture</vt:lpstr>
      <vt:lpstr>Application Architecture</vt:lpstr>
      <vt:lpstr>Application Architecture</vt:lpstr>
      <vt:lpstr>Secutiy and permissions</vt:lpstr>
      <vt:lpstr>Android Applications Security</vt:lpstr>
      <vt:lpstr>Security and permissions</vt:lpstr>
      <vt:lpstr>Security and permissions</vt:lpstr>
      <vt:lpstr>Android Application Component</vt:lpstr>
      <vt:lpstr>Important Android Compnents(Activity)1</vt:lpstr>
      <vt:lpstr>Important android components</vt:lpstr>
      <vt:lpstr>Important android compnents(services)</vt:lpstr>
      <vt:lpstr>Important android compnents(ContentProvider)</vt:lpstr>
      <vt:lpstr>Important android compnents(Intents</vt:lpstr>
      <vt:lpstr>Important android compnents(BroadcastReceiver)</vt:lpstr>
      <vt:lpstr>Important android compnents(widgets)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Android</dc:title>
  <dc:creator>admin</dc:creator>
  <cp:lastModifiedBy>admin</cp:lastModifiedBy>
  <cp:revision>24</cp:revision>
  <dcterms:created xsi:type="dcterms:W3CDTF">2006-08-16T00:00:00Z</dcterms:created>
  <dcterms:modified xsi:type="dcterms:W3CDTF">2012-01-31T19:24:08Z</dcterms:modified>
</cp:coreProperties>
</file>