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9" r:id="rId5"/>
    <p:sldId id="270" r:id="rId6"/>
    <p:sldId id="271" r:id="rId7"/>
    <p:sldId id="272" r:id="rId8"/>
    <p:sldId id="273" r:id="rId9"/>
    <p:sldId id="274" r:id="rId10"/>
    <p:sldId id="275" r:id="rId11"/>
    <p:sldId id="258" r:id="rId12"/>
    <p:sldId id="276" r:id="rId13"/>
    <p:sldId id="259" r:id="rId14"/>
    <p:sldId id="260" r:id="rId15"/>
    <p:sldId id="261" r:id="rId16"/>
    <p:sldId id="262" r:id="rId17"/>
    <p:sldId id="263" r:id="rId18"/>
    <p:sldId id="264" r:id="rId19"/>
    <p:sldId id="265" r:id="rId20"/>
    <p:sldId id="266" r:id="rId21"/>
    <p:sldId id="26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9FD4E7-E849-48B7-8948-0B70F99A9F45}" type="datetimeFigureOut">
              <a:rPr lang="en-US" smtClean="0"/>
              <a:pPr/>
              <a:t>17-Feb-12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FD4E7-E849-48B7-8948-0B70F99A9F45}" type="datetimeFigureOut">
              <a:rPr lang="en-US" smtClean="0"/>
              <a:pPr/>
              <a:t>17-Feb-12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FD4E7-E849-48B7-8948-0B70F99A9F45}" type="datetimeFigureOut">
              <a:rPr lang="en-US" smtClean="0"/>
              <a:pPr/>
              <a:t>17-Feb-12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FD4E7-E849-48B7-8948-0B70F99A9F45}" type="datetimeFigureOut">
              <a:rPr lang="en-US" smtClean="0"/>
              <a:pPr/>
              <a:t>17-Feb-12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9FD4E7-E849-48B7-8948-0B70F99A9F45}" type="datetimeFigureOut">
              <a:rPr lang="en-US" smtClean="0"/>
              <a:pPr/>
              <a:t>17-Feb-12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9FD4E7-E849-48B7-8948-0B70F99A9F45}" type="datetimeFigureOut">
              <a:rPr lang="en-US" smtClean="0"/>
              <a:pPr/>
              <a:t>17-Feb-12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9FD4E7-E849-48B7-8948-0B70F99A9F45}" type="datetimeFigureOut">
              <a:rPr lang="en-US" smtClean="0"/>
              <a:pPr/>
              <a:t>17-Feb-12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9FD4E7-E849-48B7-8948-0B70F99A9F45}" type="datetimeFigureOut">
              <a:rPr lang="en-US" smtClean="0"/>
              <a:pPr/>
              <a:t>17-Feb-12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9FD4E7-E849-48B7-8948-0B70F99A9F45}" type="datetimeFigureOut">
              <a:rPr lang="en-US" smtClean="0"/>
              <a:pPr/>
              <a:t>17-Feb-12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9FD4E7-E849-48B7-8948-0B70F99A9F45}" type="datetimeFigureOut">
              <a:rPr lang="en-US" smtClean="0"/>
              <a:pPr/>
              <a:t>17-Feb-12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9FD4E7-E849-48B7-8948-0B70F99A9F45}" type="datetimeFigureOut">
              <a:rPr lang="en-US" smtClean="0"/>
              <a:pPr/>
              <a:t>17-Feb-12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B3771B-DDE2-4C79-973E-92E623B8FF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9FD4E7-E849-48B7-8948-0B70F99A9F45}" type="datetimeFigureOut">
              <a:rPr lang="en-US" smtClean="0"/>
              <a:pPr/>
              <a:t>17-Feb-12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B3771B-DDE2-4C79-973E-92E623B8FF3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Activities and Intents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The fact that an activity is in </a:t>
            </a:r>
            <a:r>
              <a:rPr lang="en-US" i="1" dirty="0" smtClean="0"/>
              <a:t>Running State</a:t>
            </a:r>
            <a:r>
              <a:rPr lang="en-US" dirty="0" smtClean="0"/>
              <a:t> doesn’t mean it’s doing much. It could be just sitting there and waiting for user input. Similarly, an activity in </a:t>
            </a:r>
            <a:r>
              <a:rPr lang="en-US" i="1" dirty="0" smtClean="0"/>
              <a:t>Stopped State</a:t>
            </a:r>
            <a:r>
              <a:rPr lang="en-US" dirty="0" smtClean="0"/>
              <a:t> is not necessarily doing nothing. The state names mostly refer to how active the activity is with respect to user input. In other words, weather an activity is in visible, in focus, or not visible at all.</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intents</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An intent is a glue that enables different activities from different applications to work together seamlessly ensuring that tasks can be performed  as though they belong to one single application</a:t>
            </a:r>
            <a:r>
              <a:rPr lang="en-US" dirty="0" smtClean="0"/>
              <a:t>.</a:t>
            </a:r>
          </a:p>
          <a:p>
            <a:r>
              <a:rPr lang="en-US" dirty="0" smtClean="0"/>
              <a:t>Intents are messages that are sent among major building blocks. They trigger an activity to start up, a service to start or stop, or are simply broadcasts.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intents</a:t>
            </a:r>
            <a:endParaRPr lang="en-US" dirty="0"/>
          </a:p>
        </p:txBody>
      </p:sp>
      <p:pic>
        <p:nvPicPr>
          <p:cNvPr id="4" name="Content Placeholder 3" descr="04-Intents.png"/>
          <p:cNvPicPr>
            <a:picLocks noGrp="1" noChangeAspect="1"/>
          </p:cNvPicPr>
          <p:nvPr>
            <p:ph idx="1"/>
          </p:nvPr>
        </p:nvPicPr>
        <p:blipFill>
          <a:blip r:embed="rId2"/>
          <a:stretch>
            <a:fillRect/>
          </a:stretch>
        </p:blipFill>
        <p:spPr>
          <a:xfrm>
            <a:off x="1066800" y="914400"/>
            <a:ext cx="7543800" cy="54102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487362"/>
          </a:xfrm>
        </p:spPr>
        <p:txBody>
          <a:bodyPr>
            <a:normAutofit fontScale="90000"/>
          </a:bodyPr>
          <a:lstStyle/>
          <a:p>
            <a:r>
              <a:rPr lang="en-US" dirty="0" smtClean="0"/>
              <a:t>Understanding the activity</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0" y="685800"/>
            <a:ext cx="8915399" cy="6172200"/>
          </a:xfrm>
          <a:prstGeom prst="rect">
            <a:avLst/>
          </a:prstGeom>
          <a:noFill/>
          <a:ln w="9525">
            <a:noFill/>
            <a:miter lim="800000"/>
            <a:headEnd/>
            <a:tailEnd/>
          </a:ln>
          <a:effectLst/>
        </p:spPr>
      </p:pic>
      <p:sp>
        <p:nvSpPr>
          <p:cNvPr id="5" name="TextBox 4"/>
          <p:cNvSpPr txBox="1"/>
          <p:nvPr/>
        </p:nvSpPr>
        <p:spPr>
          <a:xfrm>
            <a:off x="1295400" y="3200400"/>
            <a:ext cx="6705600" cy="1754326"/>
          </a:xfrm>
          <a:prstGeom prst="rect">
            <a:avLst/>
          </a:prstGeom>
          <a:noFill/>
        </p:spPr>
        <p:txBody>
          <a:bodyPr wrap="square" rtlCol="0">
            <a:spAutoFit/>
          </a:bodyPr>
          <a:lstStyle/>
          <a:p>
            <a:r>
              <a:rPr lang="en-US" dirty="0" smtClean="0"/>
              <a:t>To create an </a:t>
            </a:r>
            <a:r>
              <a:rPr lang="en-US" dirty="0" err="1" smtClean="0"/>
              <a:t>cativity</a:t>
            </a:r>
            <a:r>
              <a:rPr lang="en-US" dirty="0" smtClean="0"/>
              <a:t> you create a  java class that extends the activity base </a:t>
            </a:r>
            <a:r>
              <a:rPr lang="en-US" dirty="0" err="1" smtClean="0"/>
              <a:t>class,your</a:t>
            </a:r>
            <a:r>
              <a:rPr lang="en-US" dirty="0" smtClean="0"/>
              <a:t> activity class loads its UI </a:t>
            </a:r>
            <a:r>
              <a:rPr lang="en-US" dirty="0" err="1" smtClean="0"/>
              <a:t>comonents</a:t>
            </a:r>
            <a:r>
              <a:rPr lang="en-US" dirty="0" smtClean="0"/>
              <a:t> using the XML file defined in the  res/layout folder;</a:t>
            </a:r>
          </a:p>
          <a:p>
            <a:r>
              <a:rPr lang="en-US" dirty="0" err="1" smtClean="0"/>
              <a:t>setContentView</a:t>
            </a:r>
            <a:r>
              <a:rPr lang="en-US" dirty="0" smtClean="0"/>
              <a:t>(</a:t>
            </a:r>
            <a:r>
              <a:rPr lang="en-US" dirty="0" err="1" smtClean="0"/>
              <a:t>R.layout.main</a:t>
            </a:r>
            <a:r>
              <a:rPr lang="en-US" dirty="0" smtClean="0"/>
              <a:t>)</a:t>
            </a:r>
          </a:p>
          <a:p>
            <a:endParaRPr lang="en-US"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
        <p:nvSpPr>
          <p:cNvPr id="5" name="TextBox 4"/>
          <p:cNvSpPr txBox="1"/>
          <p:nvPr/>
        </p:nvSpPr>
        <p:spPr>
          <a:xfrm>
            <a:off x="2971800" y="4114800"/>
            <a:ext cx="7703263" cy="646331"/>
          </a:xfrm>
          <a:prstGeom prst="rect">
            <a:avLst/>
          </a:prstGeom>
          <a:noFill/>
        </p:spPr>
        <p:txBody>
          <a:bodyPr wrap="none" rtlCol="0">
            <a:spAutoFit/>
          </a:bodyPr>
          <a:lstStyle/>
          <a:p>
            <a:r>
              <a:rPr lang="en-US" dirty="0" smtClean="0"/>
              <a:t>Your each and every activity would be define into your  AndroidManifest.xml file</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04800"/>
            <a:ext cx="8839200" cy="6400800"/>
          </a:xfrm>
        </p:spPr>
        <p:txBody>
          <a:bodyPr>
            <a:normAutofit fontScale="77500" lnSpcReduction="20000"/>
          </a:bodyPr>
          <a:lstStyle/>
          <a:p>
            <a:r>
              <a:rPr lang="en-US" dirty="0" smtClean="0"/>
              <a:t>Activity(continued)</a:t>
            </a:r>
          </a:p>
          <a:p>
            <a:pPr>
              <a:buNone/>
            </a:pPr>
            <a:r>
              <a:rPr lang="en-US" dirty="0" smtClean="0"/>
              <a:t>Activity base class defines a series of events that governs the lifecycle of an Activity, the activity class defines the following events.</a:t>
            </a:r>
          </a:p>
          <a:p>
            <a:r>
              <a:rPr lang="en-US" dirty="0" smtClean="0"/>
              <a:t> </a:t>
            </a:r>
            <a:r>
              <a:rPr lang="en-US" dirty="0" err="1"/>
              <a:t>onCreate</a:t>
            </a:r>
            <a:r>
              <a:rPr lang="en-US" dirty="0"/>
              <a:t>() — Called when the activity is first created</a:t>
            </a:r>
          </a:p>
          <a:p>
            <a:r>
              <a:rPr lang="en-US" dirty="0" smtClean="0"/>
              <a:t> </a:t>
            </a:r>
            <a:r>
              <a:rPr lang="en-US" dirty="0" err="1"/>
              <a:t>onStart</a:t>
            </a:r>
            <a:r>
              <a:rPr lang="en-US" dirty="0"/>
              <a:t>() — Called when the activity becomes visible to the user</a:t>
            </a:r>
          </a:p>
          <a:p>
            <a:r>
              <a:rPr lang="en-US" dirty="0" err="1" smtClean="0"/>
              <a:t>onResume</a:t>
            </a:r>
            <a:r>
              <a:rPr lang="en-US" dirty="0"/>
              <a:t>() — Called when the activity starts interacting with the user</a:t>
            </a:r>
          </a:p>
          <a:p>
            <a:r>
              <a:rPr lang="en-US" dirty="0" err="1" smtClean="0"/>
              <a:t>onPause</a:t>
            </a:r>
            <a:r>
              <a:rPr lang="en-US" dirty="0"/>
              <a:t>() — Called when the current activity is being paused and the previous activity </a:t>
            </a:r>
            <a:r>
              <a:rPr lang="en-US" dirty="0" smtClean="0"/>
              <a:t>is being </a:t>
            </a:r>
            <a:r>
              <a:rPr lang="en-US" dirty="0"/>
              <a:t>resumed</a:t>
            </a:r>
          </a:p>
          <a:p>
            <a:r>
              <a:rPr lang="en-US" dirty="0" smtClean="0"/>
              <a:t> </a:t>
            </a:r>
            <a:r>
              <a:rPr lang="en-US" dirty="0" err="1"/>
              <a:t>onStop</a:t>
            </a:r>
            <a:r>
              <a:rPr lang="en-US" dirty="0"/>
              <a:t>() — Called when the activity is no longer visible to the user</a:t>
            </a:r>
          </a:p>
          <a:p>
            <a:r>
              <a:rPr lang="en-US" dirty="0" smtClean="0"/>
              <a:t> </a:t>
            </a:r>
            <a:r>
              <a:rPr lang="en-US" dirty="0" err="1"/>
              <a:t>onDestroy</a:t>
            </a:r>
            <a:r>
              <a:rPr lang="en-US" dirty="0"/>
              <a:t>() — Called before the activity is destroyed by the system (either manually or </a:t>
            </a:r>
            <a:r>
              <a:rPr lang="en-US" dirty="0" smtClean="0"/>
              <a:t>by the </a:t>
            </a:r>
            <a:r>
              <a:rPr lang="en-US" dirty="0"/>
              <a:t>system to conserve memory)</a:t>
            </a:r>
          </a:p>
          <a:p>
            <a:r>
              <a:rPr lang="en-US" dirty="0" smtClean="0"/>
              <a:t> </a:t>
            </a:r>
            <a:r>
              <a:rPr lang="en-US" dirty="0" err="1"/>
              <a:t>onRestart</a:t>
            </a:r>
            <a:r>
              <a:rPr lang="en-US" dirty="0"/>
              <a:t>() — Called when the activity has been stopped and is restarting again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81000"/>
            <a:ext cx="8839200" cy="6248400"/>
          </a:xfrm>
        </p:spPr>
        <p:txBody>
          <a:bodyPr>
            <a:normAutofit fontScale="77500" lnSpcReduction="20000"/>
          </a:bodyPr>
          <a:lstStyle/>
          <a:p>
            <a:r>
              <a:rPr lang="en-US" dirty="0" smtClean="0"/>
              <a:t>First I will show you </a:t>
            </a:r>
            <a:r>
              <a:rPr lang="en-US" b="1" dirty="0" err="1" smtClean="0"/>
              <a:t>Logcat</a:t>
            </a:r>
            <a:r>
              <a:rPr lang="en-US" dirty="0" smtClean="0"/>
              <a:t>, this is a nice and quick way to exchange information from the application on your device and the development computer.</a:t>
            </a:r>
          </a:p>
          <a:p>
            <a:r>
              <a:rPr lang="en-US" dirty="0" smtClean="0"/>
              <a:t>To use </a:t>
            </a:r>
            <a:r>
              <a:rPr lang="en-US" dirty="0" err="1" smtClean="0"/>
              <a:t>Logcat</a:t>
            </a:r>
            <a:r>
              <a:rPr lang="en-US" dirty="0" smtClean="0"/>
              <a:t> first import </a:t>
            </a:r>
            <a:r>
              <a:rPr lang="en-US" b="1" dirty="0" err="1" smtClean="0"/>
              <a:t>android.util.Log</a:t>
            </a:r>
            <a:r>
              <a:rPr lang="en-US" dirty="0" smtClean="0"/>
              <a:t> in your project. Now you can call the static class Log from your project to start logging. As you can see below, </a:t>
            </a:r>
            <a:r>
              <a:rPr lang="en-US" dirty="0" err="1" smtClean="0"/>
              <a:t>Logcat</a:t>
            </a:r>
            <a:r>
              <a:rPr lang="en-US" dirty="0" smtClean="0"/>
              <a:t> has different levels of logging. When debugging we’ll just use Debug (</a:t>
            </a:r>
            <a:r>
              <a:rPr lang="en-US" b="1" dirty="0" smtClean="0"/>
              <a:t>D</a:t>
            </a:r>
            <a:r>
              <a:rPr lang="en-US" dirty="0" smtClean="0"/>
              <a:t>) to log the progress. Of course when you want to log an actual error you will use Error (</a:t>
            </a:r>
            <a:r>
              <a:rPr lang="en-US" b="1" dirty="0" smtClean="0"/>
              <a:t>E</a:t>
            </a:r>
            <a:r>
              <a:rPr lang="en-US" dirty="0" smtClean="0"/>
              <a:t>).</a:t>
            </a:r>
          </a:p>
          <a:p>
            <a:r>
              <a:rPr lang="en-US" dirty="0" smtClean="0"/>
              <a:t>V — Verbose (lowest priority)</a:t>
            </a:r>
          </a:p>
          <a:p>
            <a:r>
              <a:rPr lang="en-US" dirty="0" smtClean="0"/>
              <a:t>D — Debug</a:t>
            </a:r>
          </a:p>
          <a:p>
            <a:r>
              <a:rPr lang="en-US" dirty="0" smtClean="0"/>
              <a:t>I — Info</a:t>
            </a:r>
          </a:p>
          <a:p>
            <a:r>
              <a:rPr lang="en-US" dirty="0" smtClean="0"/>
              <a:t>W — Warning</a:t>
            </a:r>
          </a:p>
          <a:p>
            <a:r>
              <a:rPr lang="en-US" dirty="0" smtClean="0"/>
              <a:t>E — Error</a:t>
            </a:r>
          </a:p>
          <a:p>
            <a:r>
              <a:rPr lang="en-US" dirty="0" smtClean="0"/>
              <a:t>F — Fatal</a:t>
            </a:r>
          </a:p>
          <a:p>
            <a:r>
              <a:rPr lang="en-US" dirty="0" smtClean="0"/>
              <a:t>S — Silent (highest priority, on which nothing is ever printed)</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35562"/>
          </a:xfrm>
        </p:spPr>
        <p:txBody>
          <a:bodyPr/>
          <a:lstStyle/>
          <a:p>
            <a:r>
              <a:rPr lang="en-US" dirty="0" smtClean="0"/>
              <a:t>Applying styles and Themes to Activity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Activities</a:t>
            </a:r>
            <a:endParaRPr lang="en-US" dirty="0"/>
          </a:p>
        </p:txBody>
      </p:sp>
      <p:sp>
        <p:nvSpPr>
          <p:cNvPr id="3" name="Content Placeholder 2"/>
          <p:cNvSpPr>
            <a:spLocks noGrp="1"/>
          </p:cNvSpPr>
          <p:nvPr>
            <p:ph idx="1"/>
          </p:nvPr>
        </p:nvSpPr>
        <p:spPr>
          <a:xfrm>
            <a:off x="457200" y="838200"/>
            <a:ext cx="8229600" cy="5287963"/>
          </a:xfrm>
        </p:spPr>
        <p:txBody>
          <a:bodyPr/>
          <a:lstStyle/>
          <a:p>
            <a:r>
              <a:rPr lang="en-US" dirty="0" smtClean="0"/>
              <a:t>Activity is a window that contains the user interface of your </a:t>
            </a:r>
            <a:r>
              <a:rPr lang="en-US" dirty="0" err="1" smtClean="0"/>
              <a:t>application,typically</a:t>
            </a:r>
            <a:r>
              <a:rPr lang="en-US" dirty="0" smtClean="0"/>
              <a:t> an application has one or more </a:t>
            </a:r>
            <a:r>
              <a:rPr lang="en-US" dirty="0" err="1" smtClean="0"/>
              <a:t>activites,the</a:t>
            </a:r>
            <a:r>
              <a:rPr lang="en-US" dirty="0" smtClean="0"/>
              <a:t> main aim of the activity is to interact with the </a:t>
            </a:r>
            <a:r>
              <a:rPr lang="en-US" dirty="0" err="1" smtClean="0"/>
              <a:t>user,From</a:t>
            </a:r>
            <a:r>
              <a:rPr lang="en-US" dirty="0" smtClean="0"/>
              <a:t> the moment ,the activity appears on the screen to the moment it is </a:t>
            </a:r>
            <a:r>
              <a:rPr lang="en-US" dirty="0" err="1" smtClean="0"/>
              <a:t>hidden,it</a:t>
            </a:r>
            <a:r>
              <a:rPr lang="en-US" dirty="0" smtClean="0"/>
              <a:t> goes through a number of stages known as a activity life cycle</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457200"/>
            <a:ext cx="8839200" cy="6172200"/>
          </a:xfrm>
        </p:spPr>
        <p:txBody>
          <a:bodyPr/>
          <a:lstStyle/>
          <a:p>
            <a:r>
              <a:rPr lang="en-US" dirty="0" smtClean="0">
                <a:solidFill>
                  <a:srgbClr val="FF0000"/>
                </a:solidFill>
              </a:rPr>
              <a:t>To Display the activity as a Dialog</a:t>
            </a:r>
          </a:p>
          <a:p>
            <a:r>
              <a:rPr lang="en-US" dirty="0" smtClean="0"/>
              <a:t>By default an activity </a:t>
            </a:r>
            <a:r>
              <a:rPr lang="en-US" dirty="0" err="1" smtClean="0"/>
              <a:t>occupys</a:t>
            </a:r>
            <a:r>
              <a:rPr lang="en-US" dirty="0" smtClean="0"/>
              <a:t> the entire screen ,we can apply a dialog theme to an activity </a:t>
            </a:r>
            <a:r>
              <a:rPr lang="en-US" dirty="0" err="1" smtClean="0"/>
              <a:t>sothat</a:t>
            </a:r>
            <a:r>
              <a:rPr lang="en-US" dirty="0" smtClean="0"/>
              <a:t> so that it is displayed as a floating </a:t>
            </a:r>
            <a:r>
              <a:rPr lang="en-US" dirty="0" err="1" smtClean="0"/>
              <a:t>dialog,eg</a:t>
            </a:r>
            <a:r>
              <a:rPr lang="en-US" dirty="0" smtClean="0"/>
              <a:t> you can customize your activity to display as a </a:t>
            </a:r>
            <a:r>
              <a:rPr lang="en-US" dirty="0" err="1" smtClean="0"/>
              <a:t>popup,warning</a:t>
            </a:r>
            <a:r>
              <a:rPr lang="en-US" dirty="0" smtClean="0"/>
              <a:t> the user about the action the user is going to perform</a:t>
            </a:r>
            <a:endParaRPr lang="en-US" dirty="0" smtClean="0"/>
          </a:p>
          <a:p>
            <a:pPr algn="just">
              <a:buNone/>
            </a:pPr>
            <a:r>
              <a:rPr lang="en-US" dirty="0" smtClean="0"/>
              <a:t>To apply a dialog theme to an activity, simply modify the &lt;Activity&gt; element in the</a:t>
            </a:r>
          </a:p>
          <a:p>
            <a:pPr algn="just">
              <a:buNone/>
            </a:pPr>
            <a:r>
              <a:rPr lang="en-US" dirty="0" smtClean="0"/>
              <a:t>AndroidManifest.xml file by adding the </a:t>
            </a:r>
            <a:r>
              <a:rPr lang="en-US" dirty="0" err="1" smtClean="0"/>
              <a:t>android:theme</a:t>
            </a:r>
            <a:r>
              <a:rPr lang="en-US" dirty="0" smtClean="0"/>
              <a:t> attribute: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Charsequency</a:t>
            </a:r>
            <a:r>
              <a:rPr lang="en-US" dirty="0" smtClean="0"/>
              <a:t>[]</a:t>
            </a:r>
            <a:endParaRPr lang="en-US" dirty="0"/>
          </a:p>
        </p:txBody>
      </p:sp>
      <p:sp>
        <p:nvSpPr>
          <p:cNvPr id="3" name="Content Placeholder 2"/>
          <p:cNvSpPr>
            <a:spLocks noGrp="1"/>
          </p:cNvSpPr>
          <p:nvPr>
            <p:ph idx="1"/>
          </p:nvPr>
        </p:nvSpPr>
        <p:spPr/>
        <p:txBody>
          <a:bodyPr>
            <a:normAutofit fontScale="92500"/>
          </a:bodyPr>
          <a:lstStyle/>
          <a:p>
            <a:r>
              <a:rPr lang="en-US" dirty="0" smtClean="0"/>
              <a:t>String </a:t>
            </a:r>
            <a:r>
              <a:rPr lang="en-US" dirty="0" smtClean="0"/>
              <a:t>implements the </a:t>
            </a:r>
            <a:r>
              <a:rPr lang="en-US" dirty="0" err="1" smtClean="0"/>
              <a:t>CharSequence</a:t>
            </a:r>
            <a:r>
              <a:rPr lang="en-US" dirty="0" smtClean="0"/>
              <a:t> </a:t>
            </a:r>
            <a:r>
              <a:rPr lang="en-US" dirty="0" smtClean="0"/>
              <a:t>interface. </a:t>
            </a:r>
            <a:r>
              <a:rPr lang="en-US" dirty="0" err="1" smtClean="0"/>
              <a:t>CharSequence</a:t>
            </a:r>
            <a:r>
              <a:rPr lang="en-US" dirty="0" smtClean="0"/>
              <a:t> is implemented by String, but also </a:t>
            </a:r>
            <a:r>
              <a:rPr lang="en-US" dirty="0" err="1" smtClean="0"/>
              <a:t>CharBuffer</a:t>
            </a:r>
            <a:r>
              <a:rPr lang="en-US" dirty="0" smtClean="0"/>
              <a:t>, Segment, </a:t>
            </a:r>
            <a:r>
              <a:rPr lang="en-US" dirty="0" err="1" smtClean="0"/>
              <a:t>StringBuffer</a:t>
            </a:r>
            <a:r>
              <a:rPr lang="en-US" dirty="0" smtClean="0"/>
              <a:t>, </a:t>
            </a:r>
            <a:r>
              <a:rPr lang="en-US" dirty="0" err="1" smtClean="0"/>
              <a:t>StringBuilder</a:t>
            </a:r>
            <a:r>
              <a:rPr lang="en-US" dirty="0" smtClean="0"/>
              <a:t>.</a:t>
            </a:r>
          </a:p>
          <a:p>
            <a:r>
              <a:rPr lang="en-US" dirty="0" smtClean="0"/>
              <a:t>So a String[] and a </a:t>
            </a:r>
            <a:r>
              <a:rPr lang="en-US" dirty="0" err="1" smtClean="0"/>
              <a:t>CharSequence</a:t>
            </a:r>
            <a:r>
              <a:rPr lang="en-US" dirty="0" smtClean="0"/>
              <a:t>[] is essentially the same. But </a:t>
            </a:r>
            <a:r>
              <a:rPr lang="en-US" dirty="0" err="1" smtClean="0"/>
              <a:t>CharSequence</a:t>
            </a:r>
            <a:r>
              <a:rPr lang="en-US" dirty="0" smtClean="0"/>
              <a:t> is the abstraction, and String is the implementation.</a:t>
            </a:r>
          </a:p>
          <a:p>
            <a:r>
              <a:rPr lang="en-US" dirty="0" smtClean="0"/>
              <a:t>By the way, '[]' denotes an </a:t>
            </a:r>
            <a:r>
              <a:rPr lang="en-US" i="1" dirty="0" smtClean="0"/>
              <a:t>array</a:t>
            </a:r>
            <a:r>
              <a:rPr lang="en-US" dirty="0" smtClean="0"/>
              <a:t> of objects. So String[] is an array of strings. And String itself is an array of characters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Activity Lifecycle">
            <a:hlinkClick r:id=""/>
          </p:cNvPr>
          <p:cNvPicPr>
            <a:picLocks noChangeAspect="1" noChangeArrowheads="1"/>
          </p:cNvPicPr>
          <p:nvPr/>
        </p:nvPicPr>
        <p:blipFill>
          <a:blip r:embed="rId2"/>
          <a:srcRect/>
          <a:stretch>
            <a:fillRect/>
          </a:stretch>
        </p:blipFill>
        <p:spPr bwMode="auto">
          <a:xfrm>
            <a:off x="0" y="0"/>
            <a:ext cx="9144000" cy="69056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pPr algn="just"/>
            <a:r>
              <a:rPr lang="en-US" dirty="0" smtClean="0"/>
              <a:t>Activity Manager is responsible for creating, destroying, and overall managing activities. For example, when the user starts an application for the first time, the activity manager will create its activity and put it onto the screen. Later, when the user switches screens, the activity manger will move that previous activity to a holding place. This way, if the user wants to go back to an older activity, it can be started more quickly. Older activities that user hasn’t used in a while will be destroyed in order to free more space for the currently active one. This mechanism is designed to help improve the speed of user interface and thus improve the overall user experience.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state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When an activity doesn’t exist in memory, it is in </a:t>
            </a:r>
            <a:r>
              <a:rPr lang="en-US" i="1" dirty="0" smtClean="0"/>
              <a:t>Starting State</a:t>
            </a:r>
            <a:r>
              <a:rPr lang="en-US" dirty="0" smtClean="0"/>
              <a:t>. While it’s starting up, the activity will go through a whole set of callback methods that </a:t>
            </a:r>
            <a:r>
              <a:rPr lang="en-US" b="1" u="sng" dirty="0" smtClean="0">
                <a:solidFill>
                  <a:srgbClr val="FF0000"/>
                </a:solidFill>
              </a:rPr>
              <a:t>you as a developer have an opportunity to fill out</a:t>
            </a:r>
            <a:r>
              <a:rPr lang="en-US" b="1" u="sng" dirty="0" smtClean="0">
                <a:solidFill>
                  <a:srgbClr val="FF0000"/>
                </a:solidFill>
              </a:rPr>
              <a:t>.</a:t>
            </a:r>
          </a:p>
          <a:p>
            <a:r>
              <a:rPr lang="en-US" dirty="0" smtClean="0"/>
              <a:t>Keep in mind that this transition from </a:t>
            </a:r>
            <a:r>
              <a:rPr lang="en-US" i="1" dirty="0" smtClean="0"/>
              <a:t>Starting State</a:t>
            </a:r>
            <a:r>
              <a:rPr lang="en-US" dirty="0" smtClean="0"/>
              <a:t> to </a:t>
            </a:r>
            <a:r>
              <a:rPr lang="en-US" i="1" dirty="0" smtClean="0"/>
              <a:t>Running State</a:t>
            </a:r>
            <a:r>
              <a:rPr lang="en-US" dirty="0" smtClean="0"/>
              <a:t> is one of the most expensive operations in terms of computing time needed. The computing time directly effects the battery life of the device as well. This is the exact reason why we don’t automatically destroy activities that are no longer shown. User may want to come back to them, so we keep them around for awhile</a:t>
            </a:r>
            <a:endParaRPr lang="en-US" b="1" u="sng"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state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Activity in a </a:t>
            </a:r>
            <a:r>
              <a:rPr lang="en-US" i="1" dirty="0" smtClean="0"/>
              <a:t>Running State</a:t>
            </a:r>
            <a:r>
              <a:rPr lang="en-US" dirty="0" smtClean="0"/>
              <a:t> is the one that is currently on the screen interacting with the user. We also say this activity is in focus, meaning that all user interactions, such as typing, touching screen, clicking buttons, are handled by this one activity. As such, there is only one running activity at any one time.</a:t>
            </a:r>
          </a:p>
          <a:p>
            <a:pPr>
              <a:buNone/>
            </a:pPr>
            <a:r>
              <a:rPr lang="en-US" dirty="0" smtClean="0"/>
              <a:t> The </a:t>
            </a:r>
            <a:r>
              <a:rPr lang="en-US" dirty="0" smtClean="0"/>
              <a:t>running activity is the one that has all the priorities in terms of getting memory and resources needed to run as fast as possible. This is because Android wants to make sure the running activity is zippy and responsive to user.</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Paused state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When an activity is not in focus (i.e. not interacting with the user) but still visible on the screen, we say it’s in </a:t>
            </a:r>
            <a:r>
              <a:rPr lang="en-US" i="1" dirty="0" smtClean="0"/>
              <a:t>Paused State</a:t>
            </a:r>
            <a:r>
              <a:rPr lang="en-US" dirty="0" smtClean="0"/>
              <a:t>. This is not a very typical scenario since the screen is usually small and an activity is either taking the whole screen or not at all. We often see this case with dialog boxes that come up in front an activity causing it to become </a:t>
            </a:r>
            <a:r>
              <a:rPr lang="en-US" i="1" dirty="0" smtClean="0"/>
              <a:t>Paused</a:t>
            </a:r>
            <a:r>
              <a:rPr lang="en-US" dirty="0" smtClean="0"/>
              <a:t>. </a:t>
            </a:r>
            <a:r>
              <a:rPr lang="en-US" i="1" dirty="0" smtClean="0"/>
              <a:t>Paused State</a:t>
            </a:r>
            <a:r>
              <a:rPr lang="en-US" dirty="0" smtClean="0"/>
              <a:t> is a state that all activities go through it en route to being </a:t>
            </a:r>
            <a:r>
              <a:rPr lang="en-US" dirty="0" err="1" smtClean="0"/>
              <a:t>stopped.Paused</a:t>
            </a:r>
            <a:r>
              <a:rPr lang="en-US" dirty="0" smtClean="0"/>
              <a:t> </a:t>
            </a:r>
            <a:r>
              <a:rPr lang="en-US" dirty="0" smtClean="0"/>
              <a:t>activities still have high priority in terms of getting memory and other resources. This is because they are visible and cannot be removed from the screen without making it look very strange to the use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4000" dirty="0" smtClean="0"/>
              <a:t>Stopped state</a:t>
            </a:r>
            <a:endParaRPr lang="en-US" sz="4000" dirty="0"/>
          </a:p>
        </p:txBody>
      </p:sp>
      <p:sp>
        <p:nvSpPr>
          <p:cNvPr id="3" name="Content Placeholder 2"/>
          <p:cNvSpPr>
            <a:spLocks noGrp="1"/>
          </p:cNvSpPr>
          <p:nvPr>
            <p:ph idx="1"/>
          </p:nvPr>
        </p:nvSpPr>
        <p:spPr>
          <a:xfrm>
            <a:off x="0" y="990600"/>
            <a:ext cx="8991600" cy="5486400"/>
          </a:xfrm>
        </p:spPr>
        <p:txBody>
          <a:bodyPr>
            <a:normAutofit fontScale="92500" lnSpcReduction="10000"/>
          </a:bodyPr>
          <a:lstStyle/>
          <a:p>
            <a:r>
              <a:rPr lang="en-US" dirty="0" smtClean="0"/>
              <a:t>When an activity is not visible, but still in memory, we say it’s in </a:t>
            </a:r>
            <a:r>
              <a:rPr lang="en-US" i="1" dirty="0" smtClean="0"/>
              <a:t>Stopped State</a:t>
            </a:r>
            <a:r>
              <a:rPr lang="en-US" dirty="0" smtClean="0"/>
              <a:t>. Stopped activity could be brought back to front to become a </a:t>
            </a:r>
            <a:r>
              <a:rPr lang="en-US" i="1" dirty="0" smtClean="0"/>
              <a:t>Running</a:t>
            </a:r>
            <a:r>
              <a:rPr lang="en-US" dirty="0" smtClean="0"/>
              <a:t> activity again. Or, it could be destroyed and removed from </a:t>
            </a:r>
            <a:r>
              <a:rPr lang="en-US" dirty="0" err="1" smtClean="0"/>
              <a:t>memory.System</a:t>
            </a:r>
            <a:r>
              <a:rPr lang="en-US" dirty="0" smtClean="0"/>
              <a:t> </a:t>
            </a:r>
            <a:r>
              <a:rPr lang="en-US" dirty="0" smtClean="0"/>
              <a:t>keeps activities around in </a:t>
            </a:r>
            <a:r>
              <a:rPr lang="en-US" i="1" dirty="0" smtClean="0"/>
              <a:t>Stopped State</a:t>
            </a:r>
            <a:r>
              <a:rPr lang="en-US" dirty="0" smtClean="0"/>
              <a:t> because it is likely that the user will still want to get back to those activities some time soon. And restarting a stopped activity is far cheaper than starting an activity from scratch. That is because we already have all the objects loaded in memory and just simply have to bring it all up to </a:t>
            </a:r>
            <a:r>
              <a:rPr lang="en-US" dirty="0" err="1" smtClean="0"/>
              <a:t>foregroun</a:t>
            </a:r>
            <a:r>
              <a:rPr lang="en-US" dirty="0" smtClean="0"/>
              <a:t> Stopped </a:t>
            </a:r>
            <a:r>
              <a:rPr lang="en-US" dirty="0" smtClean="0"/>
              <a:t>activities can also, an any point, be removed from memory.</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Destroyed state</a:t>
            </a:r>
            <a:endParaRPr lang="en-US" dirty="0"/>
          </a:p>
        </p:txBody>
      </p:sp>
      <p:sp>
        <p:nvSpPr>
          <p:cNvPr id="3" name="Content Placeholder 2"/>
          <p:cNvSpPr>
            <a:spLocks noGrp="1"/>
          </p:cNvSpPr>
          <p:nvPr>
            <p:ph idx="1"/>
          </p:nvPr>
        </p:nvSpPr>
        <p:spPr>
          <a:xfrm>
            <a:off x="457200" y="1143000"/>
            <a:ext cx="8229600" cy="4983163"/>
          </a:xfrm>
        </p:spPr>
        <p:txBody>
          <a:bodyPr>
            <a:normAutofit fontScale="92500" lnSpcReduction="20000"/>
          </a:bodyPr>
          <a:lstStyle/>
          <a:p>
            <a:pPr algn="just"/>
            <a:r>
              <a:rPr lang="en-US" dirty="0" smtClean="0"/>
              <a:t>A destroyed activity is no longer in memory. The Activity Manager decided that this activity is no longer needed, and as such has removed it. Before the activity is destroyed, you, the developer, have an opportunity to perform certain actions, such as save any unsaved information. However, there’s no guarantee that your activity will be </a:t>
            </a:r>
            <a:r>
              <a:rPr lang="en-US" i="1" dirty="0" smtClean="0"/>
              <a:t>Stopped</a:t>
            </a:r>
            <a:r>
              <a:rPr lang="en-US" dirty="0" smtClean="0"/>
              <a:t> prior to being </a:t>
            </a:r>
            <a:r>
              <a:rPr lang="en-US" i="1" dirty="0" smtClean="0"/>
              <a:t>Destroyed</a:t>
            </a:r>
            <a:r>
              <a:rPr lang="en-US" dirty="0" smtClean="0"/>
              <a:t>. It is possible that a </a:t>
            </a:r>
            <a:r>
              <a:rPr lang="en-US" i="1" dirty="0" smtClean="0"/>
              <a:t>Paused</a:t>
            </a:r>
            <a:r>
              <a:rPr lang="en-US" dirty="0" smtClean="0"/>
              <a:t> activity gets destroyed as well. For that reason, it is better to do important work, such as saving unsaved data, en route to being </a:t>
            </a:r>
            <a:r>
              <a:rPr lang="en-US" i="1" dirty="0" smtClean="0"/>
              <a:t>Paused</a:t>
            </a:r>
            <a:r>
              <a:rPr lang="en-US" dirty="0" smtClean="0"/>
              <a:t> rather than </a:t>
            </a:r>
            <a:r>
              <a:rPr lang="en-US" i="1" dirty="0" smtClean="0"/>
              <a:t>Destroyed</a:t>
            </a:r>
            <a:r>
              <a:rPr lang="en-US" dirty="0" smtClean="0"/>
              <a: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794</TotalTime>
  <Words>1407</Words>
  <Application>Microsoft Office PowerPoint</Application>
  <PresentationFormat>On-screen Show (4:3)</PresentationFormat>
  <Paragraphs>52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Activities and Intents</vt:lpstr>
      <vt:lpstr>Activities</vt:lpstr>
      <vt:lpstr>Slide 3</vt:lpstr>
      <vt:lpstr>Slide 4</vt:lpstr>
      <vt:lpstr>Starting state</vt:lpstr>
      <vt:lpstr>Running state</vt:lpstr>
      <vt:lpstr>Paused state</vt:lpstr>
      <vt:lpstr>Stopped state</vt:lpstr>
      <vt:lpstr>Destroyed state</vt:lpstr>
      <vt:lpstr>Slide 10</vt:lpstr>
      <vt:lpstr>intents</vt:lpstr>
      <vt:lpstr>intents</vt:lpstr>
      <vt:lpstr>Understanding the activity</vt:lpstr>
      <vt:lpstr>Slide 14</vt:lpstr>
      <vt:lpstr>Slide 15</vt:lpstr>
      <vt:lpstr>Slide 16</vt:lpstr>
      <vt:lpstr>Slide 17</vt:lpstr>
      <vt:lpstr>Slide 18</vt:lpstr>
      <vt:lpstr>Applying styles and Themes to Activity</vt:lpstr>
      <vt:lpstr>Slide 20</vt:lpstr>
      <vt:lpstr>Charsequency[]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Activities and Intents</dc:title>
  <dc:creator>admin</dc:creator>
  <cp:lastModifiedBy>admin</cp:lastModifiedBy>
  <cp:revision>2</cp:revision>
  <dcterms:created xsi:type="dcterms:W3CDTF">2012-02-17T05:36:39Z</dcterms:created>
  <dcterms:modified xsi:type="dcterms:W3CDTF">2012-02-18T05:35:27Z</dcterms:modified>
</cp:coreProperties>
</file>